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709" r:id="rId6"/>
    <p:sldMasterId id="2147484704" r:id="rId7"/>
    <p:sldMasterId id="2147484615" r:id="rId8"/>
    <p:sldMasterId id="2147484618" r:id="rId9"/>
    <p:sldMasterId id="2147484717" r:id="rId10"/>
  </p:sldMasterIdLst>
  <p:notesMasterIdLst>
    <p:notesMasterId r:id="rId63"/>
  </p:notesMasterIdLst>
  <p:handoutMasterIdLst>
    <p:handoutMasterId r:id="rId64"/>
  </p:handoutMasterIdLst>
  <p:sldIdLst>
    <p:sldId id="274" r:id="rId11"/>
    <p:sldId id="277" r:id="rId12"/>
    <p:sldId id="278" r:id="rId13"/>
    <p:sldId id="269" r:id="rId14"/>
    <p:sldId id="279" r:id="rId15"/>
    <p:sldId id="280" r:id="rId16"/>
    <p:sldId id="335" r:id="rId17"/>
    <p:sldId id="282" r:id="rId18"/>
    <p:sldId id="283" r:id="rId19"/>
    <p:sldId id="336" r:id="rId20"/>
    <p:sldId id="285" r:id="rId21"/>
    <p:sldId id="286" r:id="rId22"/>
    <p:sldId id="337" r:id="rId23"/>
    <p:sldId id="289" r:id="rId24"/>
    <p:sldId id="290" r:id="rId25"/>
    <p:sldId id="291" r:id="rId26"/>
    <p:sldId id="338" r:id="rId27"/>
    <p:sldId id="293" r:id="rId28"/>
    <p:sldId id="295" r:id="rId29"/>
    <p:sldId id="339" r:id="rId30"/>
    <p:sldId id="297" r:id="rId31"/>
    <p:sldId id="298" r:id="rId32"/>
    <p:sldId id="299" r:id="rId33"/>
    <p:sldId id="342"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43" r:id="rId60"/>
    <p:sldId id="334" r:id="rId61"/>
    <p:sldId id="260" r:id="rId62"/>
  </p:sldIdLst>
  <p:sldSz cx="12188825" cy="6858000"/>
  <p:notesSz cx="6858000" cy="9144000"/>
  <p:defaultTextStyle>
    <a:defPPr>
      <a:defRPr lang="en-US"/>
    </a:defPPr>
    <a:lvl1pPr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1pPr>
    <a:lvl2pPr marL="4556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2pPr>
    <a:lvl3pPr marL="9128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3pPr>
    <a:lvl4pPr marL="13700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4pPr>
    <a:lvl5pPr marL="1827213" indent="1588" algn="l" defTabSz="912813" rtl="0" eaLnBrk="0" fontAlgn="base" hangingPunct="0">
      <a:spcBef>
        <a:spcPct val="0"/>
      </a:spcBef>
      <a:spcAft>
        <a:spcPct val="0"/>
      </a:spcAft>
      <a:defRPr kern="1200">
        <a:solidFill>
          <a:schemeClr val="tx1"/>
        </a:solidFill>
        <a:latin typeface="Segoe UI" charset="0"/>
        <a:ea typeface="ＭＳ Ｐゴシック" charset="-128"/>
        <a:cs typeface="+mn-cs"/>
      </a:defRPr>
    </a:lvl5pPr>
    <a:lvl6pPr marL="2286000" algn="l" defTabSz="914400" rtl="0" eaLnBrk="1" latinLnBrk="0" hangingPunct="1">
      <a:defRPr kern="1200">
        <a:solidFill>
          <a:schemeClr val="tx1"/>
        </a:solidFill>
        <a:latin typeface="Segoe UI" charset="0"/>
        <a:ea typeface="ＭＳ Ｐゴシック" charset="-128"/>
        <a:cs typeface="+mn-cs"/>
      </a:defRPr>
    </a:lvl6pPr>
    <a:lvl7pPr marL="2743200" algn="l" defTabSz="914400" rtl="0" eaLnBrk="1" latinLnBrk="0" hangingPunct="1">
      <a:defRPr kern="1200">
        <a:solidFill>
          <a:schemeClr val="tx1"/>
        </a:solidFill>
        <a:latin typeface="Segoe UI" charset="0"/>
        <a:ea typeface="ＭＳ Ｐゴシック" charset="-128"/>
        <a:cs typeface="+mn-cs"/>
      </a:defRPr>
    </a:lvl7pPr>
    <a:lvl8pPr marL="3200400" algn="l" defTabSz="914400" rtl="0" eaLnBrk="1" latinLnBrk="0" hangingPunct="1">
      <a:defRPr kern="1200">
        <a:solidFill>
          <a:schemeClr val="tx1"/>
        </a:solidFill>
        <a:latin typeface="Segoe UI" charset="0"/>
        <a:ea typeface="ＭＳ Ｐゴシック" charset="-128"/>
        <a:cs typeface="+mn-cs"/>
      </a:defRPr>
    </a:lvl8pPr>
    <a:lvl9pPr marL="3657600" algn="l" defTabSz="914400" rtl="0" eaLnBrk="1" latinLnBrk="0" hangingPunct="1">
      <a:defRPr kern="1200">
        <a:solidFill>
          <a:schemeClr val="tx1"/>
        </a:solidFill>
        <a:latin typeface="Segoe UI" charset="0"/>
        <a:ea typeface="ＭＳ Ｐゴシック" charset="-128"/>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01" userDrawn="1">
          <p15:clr>
            <a:srgbClr val="A4A3A4"/>
          </p15:clr>
        </p15:guide>
        <p15:guide id="5" pos="7422" userDrawn="1">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280FE6"/>
    <a:srgbClr val="FFCC00"/>
    <a:srgbClr val="140F50"/>
    <a:srgbClr val="190A96"/>
    <a:srgbClr val="1E4BF0"/>
    <a:srgbClr val="0B3CC8"/>
    <a:srgbClr val="072783"/>
    <a:srgbClr val="2C7BF0"/>
    <a:srgbClr val="1D4BF1"/>
    <a:srgbClr val="1913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55" autoAdjust="0"/>
    <p:restoredTop sz="96433" autoAdjust="0"/>
  </p:normalViewPr>
  <p:slideViewPr>
    <p:cSldViewPr snapToGrid="0" snapToObjects="1">
      <p:cViewPr varScale="1">
        <p:scale>
          <a:sx n="65" d="100"/>
          <a:sy n="65" d="100"/>
        </p:scale>
        <p:origin x="596" y="40"/>
      </p:cViewPr>
      <p:guideLst>
        <p:guide orient="horz" pos="142"/>
        <p:guide orient="horz" pos="4176"/>
        <p:guide orient="horz" pos="739"/>
        <p:guide pos="301"/>
        <p:guide pos="7422"/>
        <p:guide pos="3831"/>
      </p:guideLst>
    </p:cSldViewPr>
  </p:slideViewPr>
  <p:outlineViewPr>
    <p:cViewPr>
      <p:scale>
        <a:sx n="33" d="100"/>
        <a:sy n="33" d="100"/>
      </p:scale>
      <p:origin x="0" y="-13620"/>
    </p:cViewPr>
  </p:outlineViewPr>
  <p:notesTextViewPr>
    <p:cViewPr>
      <p:scale>
        <a:sx n="3" d="2"/>
        <a:sy n="3" d="2"/>
      </p:scale>
      <p:origin x="0" y="0"/>
    </p:cViewPr>
  </p:notesTextViewPr>
  <p:sorterViewPr>
    <p:cViewPr>
      <p:scale>
        <a:sx n="75" d="100"/>
        <a:sy n="75" d="100"/>
      </p:scale>
      <p:origin x="0" y="0"/>
    </p:cViewPr>
  </p:sorterViewPr>
  <p:notesViewPr>
    <p:cSldViewPr snapToGrid="0" snapToObjects="1">
      <p:cViewPr varScale="1">
        <p:scale>
          <a:sx n="88" d="100"/>
          <a:sy n="88" d="100"/>
        </p:scale>
        <p:origin x="387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6.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eaLnBrk="1" fontAlgn="auto" hangingPunct="1">
              <a:spcBef>
                <a:spcPts val="0"/>
              </a:spcBef>
              <a:spcAft>
                <a:spcPts val="0"/>
              </a:spcAft>
              <a:defRPr sz="1200">
                <a:latin typeface="+mn-lt"/>
                <a:ea typeface="+mn-ea"/>
                <a:cs typeface="+mn-cs"/>
              </a:defRPr>
            </a:lvl1pPr>
          </a:lstStyle>
          <a:p>
            <a:pPr>
              <a:defRPr/>
            </a:pPr>
            <a:fld id="{5CF2BDE3-492D-4F40-88FE-2D1B6E302FEA}" type="datetimeFigureOut">
              <a:rPr lang="en-US"/>
              <a:pPr>
                <a:defRPr/>
              </a:pPr>
              <a:t>7/22/2019</a:t>
            </a:fld>
            <a:endParaRPr lang="en-US" dirty="0"/>
          </a:p>
        </p:txBody>
      </p:sp>
      <p:sp>
        <p:nvSpPr>
          <p:cNvPr id="9" name="Slide Number Placeholder 8"/>
          <p:cNvSpPr>
            <a:spLocks noGrp="1"/>
          </p:cNvSpPr>
          <p:nvPr>
            <p:ph type="sldNum" sz="quarter" idx="3"/>
          </p:nvPr>
        </p:nvSpPr>
        <p:spPr>
          <a:xfrm>
            <a:off x="5783263" y="8685213"/>
            <a:ext cx="107315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4527CFFC-17AF-0642-9F37-BB9C3DB69781}" type="slidenum">
              <a:rPr lang="en-US" altLang="en-US"/>
              <a:pPr>
                <a:defRPr/>
              </a:pPr>
              <a:t>‹#›</a:t>
            </a:fld>
            <a:endParaRPr lang="en-US" altLang="en-US"/>
          </a:p>
        </p:txBody>
      </p:sp>
    </p:spTree>
    <p:extLst>
      <p:ext uri="{BB962C8B-B14F-4D97-AF65-F5344CB8AC3E}">
        <p14:creationId xmlns:p14="http://schemas.microsoft.com/office/powerpoint/2010/main" val="55629639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eaLnBrk="1" fontAlgn="auto" hangingPunct="1">
              <a:spcBef>
                <a:spcPts val="0"/>
              </a:spcBef>
              <a:spcAft>
                <a:spcPts val="0"/>
              </a:spcAft>
              <a:defRPr sz="1200">
                <a:latin typeface="+mn-lt"/>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10" name="Footer Placeholder 9"/>
          <p:cNvSpPr>
            <a:spLocks noGrp="1"/>
          </p:cNvSpPr>
          <p:nvPr>
            <p:ph type="ftr" sz="quarter" idx="4"/>
          </p:nvPr>
        </p:nvSpPr>
        <p:spPr>
          <a:xfrm>
            <a:off x="0" y="8686800"/>
            <a:ext cx="5921375" cy="355600"/>
          </a:xfrm>
          <a:prstGeom prst="rect">
            <a:avLst/>
          </a:prstGeom>
        </p:spPr>
        <p:txBody>
          <a:bodyPr vert="horz" lIns="91440" tIns="45720" rIns="91440" bIns="45720" rtlCol="0" anchor="b"/>
          <a:lstStyle>
            <a:lvl1pPr marL="571500" indent="0" algn="l" defTabSz="914099" eaLnBrk="0" fontAlgn="auto" hangingPunct="0">
              <a:spcBef>
                <a:spcPts val="0"/>
              </a:spcBef>
              <a:spcAft>
                <a:spcPts val="0"/>
              </a:spcAft>
              <a:defRPr sz="400">
                <a:gradFill>
                  <a:gsLst>
                    <a:gs pos="0">
                      <a:prstClr val="black"/>
                    </a:gs>
                    <a:gs pos="100000">
                      <a:prstClr val="black"/>
                    </a:gs>
                  </a:gsLst>
                  <a:lin ang="5400000" scaled="0"/>
                </a:gradFill>
                <a:latin typeface="Segoe UI" pitchFamily="34" charset="0"/>
                <a:ea typeface="Segoe UI" pitchFamily="34" charset="0"/>
                <a:cs typeface="Segoe UI" pitchFamily="34" charset="0"/>
              </a:defRPr>
            </a:lvl1pPr>
          </a:lstStyle>
          <a:p>
            <a:pPr>
              <a:defRPr/>
            </a:pPr>
            <a:r>
              <a:rPr lang="en-US"/>
              <a:t>© 2012 Microsoft Corporation. All rights reserved. Microsoft, Windows,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eaLnBrk="1" fontAlgn="auto" hangingPunct="1">
              <a:spcBef>
                <a:spcPts val="0"/>
              </a:spcBef>
              <a:spcAft>
                <a:spcPts val="0"/>
              </a:spcAft>
              <a:defRPr sz="1200">
                <a:latin typeface="+mn-lt"/>
                <a:ea typeface="+mn-ea"/>
                <a:cs typeface="+mn-cs"/>
              </a:defRPr>
            </a:lvl1pPr>
          </a:lstStyle>
          <a:p>
            <a:pPr>
              <a:defRPr/>
            </a:pPr>
            <a:fld id="{98A18730-3C9C-FA49-AEA3-0062F8EA3D1B}" type="datetimeFigureOut">
              <a:rPr lang="en-US"/>
              <a:pPr>
                <a:defRPr/>
              </a:pPr>
              <a:t>7/22/2019</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5908675" y="8685213"/>
            <a:ext cx="947738"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612B6B85-5556-AC40-8CF9-5FAB34ADED73}" type="slidenum">
              <a:rPr lang="en-US" altLang="en-US"/>
              <a:pPr>
                <a:defRPr/>
              </a:pPr>
              <a:t>‹#›</a:t>
            </a:fld>
            <a:endParaRPr lang="en-US" altLang="en-US"/>
          </a:p>
        </p:txBody>
      </p:sp>
    </p:spTree>
    <p:extLst>
      <p:ext uri="{BB962C8B-B14F-4D97-AF65-F5344CB8AC3E}">
        <p14:creationId xmlns:p14="http://schemas.microsoft.com/office/powerpoint/2010/main" val="467171804"/>
      </p:ext>
    </p:extLst>
  </p:cSld>
  <p:clrMap bg1="lt1" tx1="dk1" bg2="lt2" tx2="dk2" accent1="accent1" accent2="accent2" accent3="accent3" accent4="accent4" accent5="accent5" accent6="accent6" hlink="hlink" folHlink="folHlink"/>
  <p:hf/>
  <p:notesStyle>
    <a:lvl1pPr algn="l" defTabSz="912813" rtl="0" eaLnBrk="0" fontAlgn="base" hangingPunct="0">
      <a:lnSpc>
        <a:spcPct val="90000"/>
      </a:lnSpc>
      <a:spcBef>
        <a:spcPct val="30000"/>
      </a:spcBef>
      <a:spcAft>
        <a:spcPts val="338"/>
      </a:spcAft>
      <a:defRPr sz="900" kern="1200">
        <a:solidFill>
          <a:schemeClr val="tx1"/>
        </a:solidFill>
        <a:latin typeface="Segoe UI Light" pitchFamily="34" charset="0"/>
        <a:ea typeface="ＭＳ Ｐゴシック" charset="0"/>
        <a:cs typeface="ＭＳ Ｐゴシック" charset="0"/>
      </a:defRPr>
    </a:lvl1pPr>
    <a:lvl2pPr marL="212725" indent="-104775"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2pPr>
    <a:lvl3pPr marL="327025"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3pPr>
    <a:lvl4pPr marL="482600" indent="-14605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4pPr>
    <a:lvl5pPr marL="614363"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Light" pitchFamily="34" charset="0"/>
        <a:ea typeface="ＭＳ Ｐゴシック" charset="0"/>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artinfowler.com/bliki/BeckDesignRule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fld id="{ABA03084-12CC-48BC-AD0B-5B1FA8979BBA}" type="slidenum">
              <a:rPr lang="es-AR" smtClean="0"/>
              <a:pPr/>
              <a:t>6</a:t>
            </a:fld>
            <a:endParaRPr lang="es-AR"/>
          </a:p>
        </p:txBody>
      </p:sp>
    </p:spTree>
    <p:extLst>
      <p:ext uri="{BB962C8B-B14F-4D97-AF65-F5344CB8AC3E}">
        <p14:creationId xmlns:p14="http://schemas.microsoft.com/office/powerpoint/2010/main" val="3847615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6CA8866E-698C-A942-AB47-FA1AD0EBBA32}" type="slidenum">
              <a:rPr lang="en-US"/>
              <a:pPr/>
              <a:t>32</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729080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6679EB91-F9C7-E449-BCCE-F2234D631B16}" type="slidenum">
              <a:rPr lang="en-US"/>
              <a:pPr/>
              <a:t>33</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363563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46CF0959-86D8-EA49-81DA-FAB268F49D20}" type="slidenum">
              <a:rPr lang="en-US"/>
              <a:pPr/>
              <a:t>34</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35584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27724962-12FF-FE4C-A940-AA1742058C3F}" type="slidenum">
              <a:rPr lang="en-US"/>
              <a:pPr/>
              <a:t>35</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133587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280AE2CA-39E6-6C4E-8F69-76E8EE8919A2}" type="slidenum">
              <a:rPr lang="en-US"/>
              <a:pPr/>
              <a:t>36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482349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33D906FF-B883-2E46-9FEC-0D7A7930DB75}" type="slidenum">
              <a:rPr lang="en-US"/>
              <a:pPr/>
              <a:t>37</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315036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F34FF580-F587-AB42-B4F4-EC8877228E73}" type="slidenum">
              <a:rPr lang="en-US"/>
              <a:pPr/>
              <a:t>38</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881760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21591FC7-B1FA-C64C-A51D-2D673D059F91}" type="slidenum">
              <a:rPr lang="en-US"/>
              <a:pPr/>
              <a:t>39</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539101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096C3216-E00E-EB44-A194-2B2B73335EA9}" type="slidenum">
              <a:rPr lang="en-US"/>
              <a:pPr/>
              <a:t>40</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184077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F9337CAC-EB21-0749-AEB4-4493C957AC28}" type="slidenum">
              <a:rPr lang="en-US"/>
              <a:pPr/>
              <a:t>41</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671300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700" b="0" i="0" kern="1200" dirty="0" smtClean="0">
                <a:solidFill>
                  <a:schemeClr val="tx1"/>
                </a:solidFill>
                <a:effectLst/>
                <a:latin typeface="Segoe UI Light" pitchFamily="34" charset="0"/>
                <a:ea typeface="ＭＳ Ｐゴシック" charset="0"/>
                <a:cs typeface="ＭＳ Ｐゴシック" charset="0"/>
              </a:rPr>
              <a:t>Kent beck rules: </a:t>
            </a:r>
            <a:r>
              <a:rPr lang="es-AR" sz="800" dirty="0" smtClean="0">
                <a:hlinkClick r:id="rId3"/>
              </a:rPr>
              <a:t>https://martinfowler.com/bliki/BeckDesignRules.html</a:t>
            </a:r>
            <a:endParaRPr lang="en-US" sz="700" b="0" i="0" kern="1200" dirty="0" smtClean="0">
              <a:solidFill>
                <a:schemeClr val="tx1"/>
              </a:solidFill>
              <a:effectLst/>
              <a:latin typeface="Segoe UI Light" pitchFamily="34" charset="0"/>
              <a:ea typeface="ＭＳ Ｐゴシック" charset="0"/>
              <a:cs typeface="ＭＳ Ｐゴシック" charset="0"/>
            </a:endParaRPr>
          </a:p>
          <a:p>
            <a:pPr fontAlgn="base"/>
            <a:r>
              <a:rPr lang="en-US" sz="700" b="0" i="0" kern="1200" dirty="0" smtClean="0">
                <a:solidFill>
                  <a:schemeClr val="tx1"/>
                </a:solidFill>
                <a:effectLst/>
                <a:latin typeface="Segoe UI Light" pitchFamily="34" charset="0"/>
                <a:ea typeface="ＭＳ Ｐゴシック" charset="0"/>
                <a:cs typeface="ＭＳ Ｐゴシック" charset="0"/>
              </a:rPr>
              <a:t>Passes the tests</a:t>
            </a:r>
          </a:p>
          <a:p>
            <a:pPr fontAlgn="base"/>
            <a:r>
              <a:rPr lang="en-US" sz="700" b="0" i="0" kern="1200" dirty="0" smtClean="0">
                <a:solidFill>
                  <a:schemeClr val="tx1"/>
                </a:solidFill>
                <a:effectLst/>
                <a:latin typeface="Segoe UI Light" pitchFamily="34" charset="0"/>
                <a:ea typeface="ＭＳ Ｐゴシック" charset="0"/>
                <a:cs typeface="ＭＳ Ｐゴシック" charset="0"/>
              </a:rPr>
              <a:t>Reveals intention -&gt; simpler code, easy to read</a:t>
            </a:r>
          </a:p>
          <a:p>
            <a:pPr fontAlgn="base"/>
            <a:r>
              <a:rPr lang="en-US" sz="700" b="0" i="0" kern="1200" dirty="0" smtClean="0">
                <a:solidFill>
                  <a:schemeClr val="tx1"/>
                </a:solidFill>
                <a:effectLst/>
                <a:latin typeface="Segoe UI Light" pitchFamily="34" charset="0"/>
                <a:ea typeface="ＭＳ Ｐゴシック" charset="0"/>
                <a:cs typeface="ＭＳ Ｐゴシック" charset="0"/>
              </a:rPr>
              <a:t>No duplication -&gt; DRY / SPOT -&gt; Don’t </a:t>
            </a:r>
            <a:r>
              <a:rPr lang="en-US" sz="700" b="0" i="0" kern="1200" dirty="0" err="1" smtClean="0">
                <a:solidFill>
                  <a:schemeClr val="tx1"/>
                </a:solidFill>
                <a:effectLst/>
                <a:latin typeface="Segoe UI Light" pitchFamily="34" charset="0"/>
                <a:ea typeface="ＭＳ Ｐゴシック" charset="0"/>
                <a:cs typeface="ＭＳ Ｐゴシック" charset="0"/>
              </a:rPr>
              <a:t>RepeatYourself</a:t>
            </a:r>
            <a:r>
              <a:rPr lang="en-US" sz="700" b="0" i="0" kern="1200" dirty="0" smtClean="0">
                <a:solidFill>
                  <a:schemeClr val="tx1"/>
                </a:solidFill>
                <a:effectLst/>
                <a:latin typeface="Segoe UI Light" pitchFamily="34" charset="0"/>
                <a:ea typeface="ＭＳ Ｐゴシック" charset="0"/>
                <a:cs typeface="ＭＳ Ｐゴシック" charset="0"/>
              </a:rPr>
              <a:t> -&gt; Single Point of Truth</a:t>
            </a:r>
          </a:p>
          <a:p>
            <a:pPr fontAlgn="base"/>
            <a:r>
              <a:rPr lang="en-US" sz="700" b="0" i="0" kern="1200" dirty="0" smtClean="0">
                <a:solidFill>
                  <a:schemeClr val="tx1"/>
                </a:solidFill>
                <a:effectLst/>
                <a:latin typeface="Segoe UI Light" pitchFamily="34" charset="0"/>
                <a:ea typeface="ＭＳ Ｐゴシック" charset="0"/>
                <a:cs typeface="ＭＳ Ｐゴシック" charset="0"/>
              </a:rPr>
              <a:t>Fewest elements -&gt; YAGNI -&gt; You</a:t>
            </a:r>
            <a:r>
              <a:rPr lang="en-US" sz="700" b="0" i="0" kern="1200" baseline="0" dirty="0" smtClean="0">
                <a:solidFill>
                  <a:schemeClr val="tx1"/>
                </a:solidFill>
                <a:effectLst/>
                <a:latin typeface="Segoe UI Light" pitchFamily="34" charset="0"/>
                <a:ea typeface="ＭＳ Ｐゴシック" charset="0"/>
                <a:cs typeface="ＭＳ Ｐゴシック" charset="0"/>
              </a:rPr>
              <a:t> Are Not </a:t>
            </a:r>
            <a:r>
              <a:rPr lang="en-US" sz="700" b="0" i="0" kern="1200" baseline="0" dirty="0" err="1" smtClean="0">
                <a:solidFill>
                  <a:schemeClr val="tx1"/>
                </a:solidFill>
                <a:effectLst/>
                <a:latin typeface="Segoe UI Light" pitchFamily="34" charset="0"/>
                <a:ea typeface="ＭＳ Ｐゴシック" charset="0"/>
                <a:cs typeface="ＭＳ Ｐゴシック" charset="0"/>
              </a:rPr>
              <a:t>Gonna</a:t>
            </a:r>
            <a:r>
              <a:rPr lang="en-US" sz="700" b="0" i="0" kern="1200" baseline="0" dirty="0" smtClean="0">
                <a:solidFill>
                  <a:schemeClr val="tx1"/>
                </a:solidFill>
                <a:effectLst/>
                <a:latin typeface="Segoe UI Light" pitchFamily="34" charset="0"/>
                <a:ea typeface="ＭＳ Ｐゴシック" charset="0"/>
                <a:cs typeface="ＭＳ Ｐゴシック" charset="0"/>
              </a:rPr>
              <a:t> Need It</a:t>
            </a:r>
            <a:endParaRPr lang="en-US" sz="700" b="0" i="0" kern="1200" dirty="0" smtClean="0">
              <a:solidFill>
                <a:schemeClr val="tx1"/>
              </a:solidFill>
              <a:effectLst/>
              <a:latin typeface="Segoe UI Light" pitchFamily="34" charset="0"/>
              <a:ea typeface="ＭＳ Ｐゴシック" charset="0"/>
              <a:cs typeface="ＭＳ Ｐゴシック" charset="0"/>
            </a:endParaRPr>
          </a:p>
          <a:p>
            <a:endParaRPr lang="es-AR"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 2012 Microsoft Corporation. All rights reserved. Microsoft, Windows, and other product names are or may be registered trademarks and/or trademarks in the U.S. and/or other countries.</a:t>
            </a:r>
          </a:p>
          <a:p>
            <a:pPr>
              <a:defRPr/>
            </a:pPr>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a:p>
        </p:txBody>
      </p:sp>
      <p:sp>
        <p:nvSpPr>
          <p:cNvPr id="6" name="Date Placeholder 5"/>
          <p:cNvSpPr>
            <a:spLocks noGrp="1"/>
          </p:cNvSpPr>
          <p:nvPr>
            <p:ph type="dt" idx="12"/>
          </p:nvPr>
        </p:nvSpPr>
        <p:spPr/>
        <p:txBody>
          <a:bodyPr/>
          <a:lstStyle/>
          <a:p>
            <a:pPr>
              <a:defRPr/>
            </a:pPr>
            <a:fld id="{38B713C1-49A2-45E0-9BC6-DA2AFE5F7ADB}" type="datetime1">
              <a:rPr lang="en-US" smtClean="0"/>
              <a:t>7/22/2019</a:t>
            </a:fld>
            <a:endParaRPr lang="en-US" dirty="0"/>
          </a:p>
        </p:txBody>
      </p:sp>
      <p:sp>
        <p:nvSpPr>
          <p:cNvPr id="7" name="Slide Number Placeholder 6"/>
          <p:cNvSpPr>
            <a:spLocks noGrp="1"/>
          </p:cNvSpPr>
          <p:nvPr>
            <p:ph type="sldNum" sz="quarter" idx="13"/>
          </p:nvPr>
        </p:nvSpPr>
        <p:spPr/>
        <p:txBody>
          <a:bodyPr/>
          <a:lstStyle/>
          <a:p>
            <a:pPr>
              <a:defRPr/>
            </a:pPr>
            <a:fld id="{612B6B85-5556-AC40-8CF9-5FAB34ADED73}" type="slidenum">
              <a:rPr lang="en-US" altLang="en-US" smtClean="0"/>
              <a:pPr>
                <a:defRPr/>
              </a:pPr>
              <a:t>9</a:t>
            </a:fld>
            <a:endParaRPr lang="en-US" altLang="en-US"/>
          </a:p>
        </p:txBody>
      </p:sp>
    </p:spTree>
    <p:extLst>
      <p:ext uri="{BB962C8B-B14F-4D97-AF65-F5344CB8AC3E}">
        <p14:creationId xmlns:p14="http://schemas.microsoft.com/office/powerpoint/2010/main" val="302074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060E0840-0274-7446-ABA6-E6DE219E6BFC}" type="slidenum">
              <a:rPr lang="en-US"/>
              <a:pPr/>
              <a:t>42</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704558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57652BEA-8D14-0A4A-A6F9-ABD72BA3414F}" type="slidenum">
              <a:rPr lang="en-US"/>
              <a:pPr/>
              <a:t>43</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90834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35B1D655-D790-234C-A153-5EB343878520}" type="slidenum">
              <a:rPr lang="en-US"/>
              <a:pPr/>
              <a:t>44</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896346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12E35625-F505-B543-9C75-24CF52FA7FB7}" type="slidenum">
              <a:rPr lang="en-US"/>
              <a:pPr/>
              <a:t>45</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4269083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8AED3401-01F9-AF46-87A0-1ABEE2989A7B}" type="slidenum">
              <a:rPr lang="en-US"/>
              <a:pPr/>
              <a:t>46</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073945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D37A078D-FCE5-3C41-BE39-C7AC236FE885}" type="slidenum">
              <a:rPr lang="en-US"/>
              <a:pPr/>
              <a:t>47</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674789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376F9320-6359-1D4A-BE47-CFE740C72813}" type="slidenum">
              <a:rPr lang="en-US"/>
              <a:pPr/>
              <a:t>48</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770417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2616AAC1-8B72-354F-9EB0-ACF0019115DE}" type="slidenum">
              <a:rPr lang="en-US"/>
              <a:pPr/>
              <a:t>49</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488497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9DDCE6C2-A4BE-0A4F-BCB7-E022193863F0}" type="slidenum">
              <a:rPr lang="en-US"/>
              <a:pPr/>
              <a:t>25</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72474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9DDCE6C2-A4BE-0A4F-BCB7-E022193863F0}" type="slidenum">
              <a:rPr lang="en-US"/>
              <a:pPr/>
              <a:t>26</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461074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CAF237F2-7A1A-AD44-87AC-1D30CC385EF1}" type="slidenum">
              <a:rPr lang="en-US"/>
              <a:pPr/>
              <a:t>27</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759003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3E5E6FCD-9D08-A146-9830-E6D1168EA9F7}" type="slidenum">
              <a:rPr lang="en-US"/>
              <a:pPr/>
              <a:t>28</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152972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CB4FB062-9B0B-2344-B751-5235D5CFB742}" type="slidenum">
              <a:rPr lang="en-US"/>
              <a:pPr/>
              <a:t>29</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676876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1096FE3D-7326-4A48-B773-DF190D09F34F}" type="slidenum">
              <a:rPr lang="en-US"/>
              <a:pPr/>
              <a:t>30</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122736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D99E5F3D-ED54-5F4E-91A2-D0195FD3DE2E}" type="slidenum">
              <a:rPr lang="en-US"/>
              <a:pPr/>
              <a:t>31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252793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6.xml"/><Relationship Id="rId4" Type="http://schemas.openxmlformats.org/officeDocument/2006/relationships/image" Target="../media/image14.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rátula 1 nombre">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269587"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vvvvvvvv@lagash.com</a:t>
            </a:r>
          </a:p>
        </p:txBody>
      </p:sp>
      <p:pic>
        <p:nvPicPr>
          <p:cNvPr id="13" name="Picture 12"/>
          <p:cNvPicPr>
            <a:picLocks noChangeAspect="1"/>
          </p:cNvPicPr>
          <p:nvPr userDrawn="1"/>
        </p:nvPicPr>
        <p:blipFill rotWithShape="1">
          <a:blip r:embed="rId3"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97278534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4" name="Title 4"/>
          <p:cNvSpPr txBox="1">
            <a:spLocks/>
          </p:cNvSpPr>
          <p:nvPr userDrawn="1"/>
        </p:nvSpPr>
        <p:spPr>
          <a:xfrm>
            <a:off x="476110" y="4444999"/>
            <a:ext cx="6013589" cy="1668915"/>
          </a:xfrm>
          <a:prstGeom prst="rect">
            <a:avLst/>
          </a:prstGeom>
        </p:spPr>
        <p:txBody>
          <a:bodyPr anchor="t"/>
          <a:lstStyle>
            <a:lvl1pPr algn="l" defTabSz="912813" rtl="0" eaLnBrk="0" fontAlgn="base" hangingPunct="0">
              <a:lnSpc>
                <a:spcPct val="90000"/>
              </a:lnSpc>
              <a:spcBef>
                <a:spcPct val="0"/>
              </a:spcBef>
              <a:spcAft>
                <a:spcPct val="0"/>
              </a:spcAft>
              <a:defRPr lang="en-US" sz="4800" b="1" i="0" kern="1200" spc="-100">
                <a:ln w="3175">
                  <a:noFill/>
                </a:ln>
                <a:solidFill>
                  <a:srgbClr val="0B3CC8"/>
                </a:solidFill>
                <a:latin typeface="Poppins SemiBold" charset="0"/>
                <a:ea typeface="Poppins SemiBold" charset="0"/>
                <a:cs typeface="Poppins SemiBold"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a:lstStyle>
          <a:p>
            <a:pPr marL="0" indent="0">
              <a:lnSpc>
                <a:spcPct val="100000"/>
              </a:lnSpc>
              <a:buNone/>
            </a:pPr>
            <a:r>
              <a:rPr lang="en-US" sz="3200" b="0" dirty="0">
                <a:solidFill>
                  <a:schemeClr val="tx1"/>
                </a:solidFill>
              </a:rPr>
              <a:t>We design and build</a:t>
            </a:r>
          </a:p>
          <a:p>
            <a:pPr marL="0" indent="0">
              <a:lnSpc>
                <a:spcPct val="100000"/>
              </a:lnSpc>
              <a:buNone/>
            </a:pPr>
            <a:r>
              <a:rPr lang="en-US" sz="3200" b="0" dirty="0">
                <a:solidFill>
                  <a:schemeClr val="tx1"/>
                </a:solidFill>
              </a:rPr>
              <a:t>Unique innovative solutions</a:t>
            </a:r>
            <a:endParaRPr lang="es-AR" sz="1600" b="0" spc="0" dirty="0">
              <a:solidFill>
                <a:schemeClr val="tx1"/>
              </a:solidFill>
              <a:latin typeface="Poppins Light" panose="02000000000000000000" pitchFamily="2" charset="0"/>
              <a:cs typeface="Poppins Light" panose="02000000000000000000" pitchFamily="2" charset="0"/>
            </a:endParaRPr>
          </a:p>
        </p:txBody>
      </p:sp>
    </p:spTree>
    <p:extLst>
      <p:ext uri="{BB962C8B-B14F-4D97-AF65-F5344CB8AC3E}">
        <p14:creationId xmlns:p14="http://schemas.microsoft.com/office/powerpoint/2010/main" val="2341224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rátula 1 nombre">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269587"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8014679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aratula intern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30403" y="2395975"/>
            <a:ext cx="8642683" cy="1303190"/>
          </a:xfrm>
          <a:prstGeom prst="rect">
            <a:avLst/>
          </a:prstGeom>
        </p:spPr>
        <p:txBody>
          <a:bodyPr/>
          <a:lstStyle>
            <a:lvl1pPr>
              <a:defRPr sz="4800" b="1" i="0">
                <a:solidFill>
                  <a:srgbClr val="0B3CC8"/>
                </a:solidFill>
                <a:latin typeface="Poppins SemiBold" charset="0"/>
                <a:ea typeface="Poppins SemiBold" charset="0"/>
                <a:cs typeface="Poppins SemiBold" charset="0"/>
              </a:defRPr>
            </a:lvl1pPr>
          </a:lstStyle>
          <a:p>
            <a:r>
              <a:rPr lang="en-US" dirty="0" err="1"/>
              <a:t>Título</a:t>
            </a:r>
            <a:r>
              <a:rPr lang="en-US" dirty="0"/>
              <a:t> de </a:t>
            </a:r>
            <a:r>
              <a:rPr lang="en-US" dirty="0" err="1"/>
              <a:t>una</a:t>
            </a:r>
            <a:r>
              <a:rPr lang="en-US" dirty="0"/>
              <a:t> </a:t>
            </a:r>
            <a:r>
              <a:rPr lang="en-US" dirty="0" err="1"/>
              <a:t>carátula</a:t>
            </a:r>
            <a:r>
              <a:rPr lang="en-US" dirty="0"/>
              <a:t> </a:t>
            </a:r>
            <a:r>
              <a:rPr lang="en-US" dirty="0" err="1"/>
              <a:t>interna</a:t>
            </a:r>
            <a:endParaRPr lang="es-AR"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9750" y="4002504"/>
            <a:ext cx="4229075" cy="2855496"/>
          </a:xfrm>
          <a:prstGeom prst="rect">
            <a:avLst/>
          </a:prstGeom>
        </p:spPr>
      </p:pic>
    </p:spTree>
    <p:extLst>
      <p:ext uri="{BB962C8B-B14F-4D97-AF65-F5344CB8AC3E}">
        <p14:creationId xmlns:p14="http://schemas.microsoft.com/office/powerpoint/2010/main" val="21811268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17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7" name="Group 6"/>
          <p:cNvGrpSpPr/>
          <p:nvPr userDrawn="1"/>
        </p:nvGrpSpPr>
        <p:grpSpPr>
          <a:xfrm>
            <a:off x="494089" y="2617690"/>
            <a:ext cx="2401899" cy="361675"/>
            <a:chOff x="494089" y="2617690"/>
            <a:chExt cx="2401899" cy="361675"/>
          </a:xfrm>
        </p:grpSpPr>
        <p:sp>
          <p:nvSpPr>
            <p:cNvPr id="8" name="TextBox 7"/>
            <p:cNvSpPr txBox="1"/>
            <p:nvPr/>
          </p:nvSpPr>
          <p:spPr>
            <a:xfrm>
              <a:off x="494089" y="2617690"/>
              <a:ext cx="708527" cy="246221"/>
            </a:xfrm>
            <a:prstGeom prst="rect">
              <a:avLst/>
            </a:prstGeom>
            <a:noFill/>
          </p:spPr>
          <p:txBody>
            <a:bodyPr wrap="none" lIns="0" tIns="0" rIns="0" bIns="0" rtlCol="0">
              <a:spAutoFit/>
            </a:bodyPr>
            <a:lstStyle/>
            <a:p>
              <a:pPr eaLnBrk="1" hangingPunct="1"/>
              <a:r>
                <a:rPr lang="es-AR" sz="1600" dirty="0">
                  <a:solidFill>
                    <a:srgbClr val="739A28"/>
                  </a:solidFill>
                  <a:latin typeface="Poppins" panose="02000000000000000000" pitchFamily="2" charset="0"/>
                  <a:ea typeface="ＭＳ Ｐゴシック" charset="0"/>
                  <a:cs typeface="Poppins" panose="02000000000000000000" pitchFamily="2" charset="0"/>
                </a:rPr>
                <a:t>Cliente</a:t>
              </a:r>
              <a:endParaRPr lang="es-AR" dirty="0">
                <a:solidFill>
                  <a:srgbClr val="739A28"/>
                </a:solidFill>
                <a:latin typeface="Poppins" panose="02000000000000000000" pitchFamily="2" charset="0"/>
                <a:ea typeface="ＭＳ Ｐゴシック" charset="0"/>
                <a:cs typeface="Poppins" panose="02000000000000000000" pitchFamily="2" charset="0"/>
              </a:endParaRPr>
            </a:p>
          </p:txBody>
        </p:sp>
        <p:cxnSp>
          <p:nvCxnSpPr>
            <p:cNvPr id="9" name="Straight Connector 8"/>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userDrawn="1"/>
        </p:nvGrpSpPr>
        <p:grpSpPr>
          <a:xfrm>
            <a:off x="3440487" y="2617690"/>
            <a:ext cx="2401899" cy="361675"/>
            <a:chOff x="494089" y="2617690"/>
            <a:chExt cx="2401899" cy="361675"/>
          </a:xfrm>
        </p:grpSpPr>
        <p:sp>
          <p:nvSpPr>
            <p:cNvPr id="12" name="TextBox 11"/>
            <p:cNvSpPr txBox="1"/>
            <p:nvPr/>
          </p:nvSpPr>
          <p:spPr>
            <a:xfrm>
              <a:off x="494089" y="2617690"/>
              <a:ext cx="888064" cy="246221"/>
            </a:xfrm>
            <a:prstGeom prst="rect">
              <a:avLst/>
            </a:prstGeom>
            <a:noFill/>
          </p:spPr>
          <p:txBody>
            <a:bodyPr wrap="none" lIns="0" tIns="0" rIns="0" bIns="0" rtlCol="0">
              <a:spAutoFit/>
            </a:bodyPr>
            <a:lstStyle/>
            <a:p>
              <a:pPr eaLnBrk="1" hangingPunct="1"/>
              <a:r>
                <a:rPr lang="es-AR" sz="1600" dirty="0">
                  <a:solidFill>
                    <a:srgbClr val="739A28"/>
                  </a:solidFill>
                  <a:latin typeface="Poppins" panose="02000000000000000000" pitchFamily="2" charset="0"/>
                  <a:ea typeface="ＭＳ Ｐゴシック" charset="0"/>
                  <a:cs typeface="Poppins" panose="02000000000000000000" pitchFamily="2" charset="0"/>
                </a:rPr>
                <a:t>Proyecto</a:t>
              </a:r>
            </a:p>
          </p:txBody>
        </p:sp>
        <p:cxnSp>
          <p:nvCxnSpPr>
            <p:cNvPr id="13" name="Straight Connector 12"/>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5" name="Picture 19"/>
          <p:cNvPicPr>
            <a:picLocks noChangeAspect="1"/>
          </p:cNvPicPr>
          <p:nvPr userDrawn="1"/>
        </p:nvPicPr>
        <p:blipFill>
          <a:blip r:embed="rId2">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3279121"/>
            <a:ext cx="283888"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p:nvPr/>
        </p:nvGrpSpPr>
        <p:grpSpPr>
          <a:xfrm>
            <a:off x="9333284" y="2617690"/>
            <a:ext cx="2401899" cy="361675"/>
            <a:chOff x="494089" y="2617690"/>
            <a:chExt cx="2401899" cy="361675"/>
          </a:xfrm>
        </p:grpSpPr>
        <p:sp>
          <p:nvSpPr>
            <p:cNvPr id="21" name="TextBox 20"/>
            <p:cNvSpPr txBox="1"/>
            <p:nvPr/>
          </p:nvSpPr>
          <p:spPr>
            <a:xfrm>
              <a:off x="494089" y="2617690"/>
              <a:ext cx="687689" cy="246221"/>
            </a:xfrm>
            <a:prstGeom prst="rect">
              <a:avLst/>
            </a:prstGeom>
            <a:noFill/>
          </p:spPr>
          <p:txBody>
            <a:bodyPr wrap="none" lIns="0" tIns="0" rIns="0" bIns="0" rtlCol="0">
              <a:spAutoFit/>
            </a:bodyPr>
            <a:lstStyle/>
            <a:p>
              <a:pPr eaLnBrk="1" hangingPunct="1"/>
              <a:r>
                <a:rPr lang="es-AR" sz="1600" dirty="0">
                  <a:solidFill>
                    <a:srgbClr val="739A28"/>
                  </a:solidFill>
                  <a:latin typeface="Poppins" panose="02000000000000000000" pitchFamily="2" charset="0"/>
                  <a:ea typeface="ＭＳ Ｐゴシック" charset="0"/>
                  <a:cs typeface="Poppins" panose="02000000000000000000" pitchFamily="2" charset="0"/>
                </a:rPr>
                <a:t>Equipo</a:t>
              </a:r>
            </a:p>
          </p:txBody>
        </p:sp>
        <p:cxnSp>
          <p:nvCxnSpPr>
            <p:cNvPr id="22" name="Straight Connector 21"/>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6386885" y="2617690"/>
            <a:ext cx="2401899" cy="361675"/>
            <a:chOff x="494089" y="2617690"/>
            <a:chExt cx="2401899" cy="361675"/>
          </a:xfrm>
        </p:grpSpPr>
        <p:sp>
          <p:nvSpPr>
            <p:cNvPr id="25" name="TextBox 24"/>
            <p:cNvSpPr txBox="1"/>
            <p:nvPr/>
          </p:nvSpPr>
          <p:spPr>
            <a:xfrm>
              <a:off x="494089" y="2617690"/>
              <a:ext cx="668453" cy="246221"/>
            </a:xfrm>
            <a:prstGeom prst="rect">
              <a:avLst/>
            </a:prstGeom>
            <a:noFill/>
          </p:spPr>
          <p:txBody>
            <a:bodyPr wrap="none" lIns="0" tIns="0" rIns="0" bIns="0" rtlCol="0">
              <a:spAutoFit/>
            </a:bodyPr>
            <a:lstStyle/>
            <a:p>
              <a:pPr eaLnBrk="1" hangingPunct="1"/>
              <a:r>
                <a:rPr lang="es-AR" sz="1600" dirty="0">
                  <a:solidFill>
                    <a:srgbClr val="739A28"/>
                  </a:solidFill>
                  <a:latin typeface="Poppins" panose="02000000000000000000" pitchFamily="2" charset="0"/>
                  <a:ea typeface="ＭＳ Ｐゴシック" charset="0"/>
                  <a:cs typeface="Poppins" panose="02000000000000000000" pitchFamily="2" charset="0"/>
                </a:rPr>
                <a:t>Logros</a:t>
              </a:r>
            </a:p>
          </p:txBody>
        </p:sp>
        <p:cxnSp>
          <p:nvCxnSpPr>
            <p:cNvPr id="26" name="Straight Connector 25"/>
            <p:cNvCxnSpPr/>
            <p:nvPr/>
          </p:nvCxnSpPr>
          <p:spPr>
            <a:xfrm>
              <a:off x="494089" y="2979365"/>
              <a:ext cx="2401899" cy="0"/>
            </a:xfrm>
            <a:prstGeom prst="line">
              <a:avLst/>
            </a:prstGeom>
            <a:ln w="28575">
              <a:solidFill>
                <a:srgbClr val="0B3CC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2" name="Text Placeholder 2"/>
          <p:cNvSpPr>
            <a:spLocks noGrp="1"/>
          </p:cNvSpPr>
          <p:nvPr>
            <p:ph type="body" sz="quarter" idx="10"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a:t>[Caso de uso]</a:t>
            </a:r>
          </a:p>
        </p:txBody>
      </p:sp>
      <p:sp>
        <p:nvSpPr>
          <p:cNvPr id="36" name="Text Placeholder 35"/>
          <p:cNvSpPr>
            <a:spLocks noGrp="1"/>
          </p:cNvSpPr>
          <p:nvPr>
            <p:ph type="body" sz="quarter" idx="11" hasCustomPrompt="1"/>
          </p:nvPr>
        </p:nvSpPr>
        <p:spPr>
          <a:xfrm>
            <a:off x="493713" y="1483114"/>
            <a:ext cx="5191125" cy="846137"/>
          </a:xfrm>
          <a:prstGeom prst="rect">
            <a:avLst/>
          </a:prstGeom>
        </p:spPr>
        <p:txBody>
          <a:bodyPr/>
          <a:lstStyle>
            <a:lvl1pPr marL="0" indent="0">
              <a:buNone/>
              <a:def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defRPr>
            </a:lvl1pPr>
          </a:lstStyle>
          <a:p>
            <a:pPr lvl="0"/>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Un cambio de 180</a:t>
            </a:r>
            <a:r>
              <a:rPr lang="es-AR" sz="2000" kern="1200" baseline="0" dirty="0">
                <a:solidFill>
                  <a:prstClr val="black"/>
                </a:solidFill>
                <a:latin typeface="Poppins Light" panose="02000000000000000000" pitchFamily="2" charset="0"/>
                <a:ea typeface="ＭＳ Ｐゴシック" charset="0"/>
                <a:cs typeface="Poppins Light" panose="02000000000000000000" pitchFamily="2" charset="0"/>
              </a:rPr>
              <a:t> </a:t>
            </a:r>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que optimiza la colaboración y la comunicación interna.</a:t>
            </a:r>
            <a:endParaRPr lang="es-AR" dirty="0"/>
          </a:p>
        </p:txBody>
      </p:sp>
      <p:sp>
        <p:nvSpPr>
          <p:cNvPr id="41" name="Text Placeholder 39"/>
          <p:cNvSpPr>
            <a:spLocks noGrp="1"/>
          </p:cNvSpPr>
          <p:nvPr>
            <p:ph type="body" sz="quarter" idx="12" hasCustomPrompt="1"/>
          </p:nvPr>
        </p:nvSpPr>
        <p:spPr>
          <a:xfrm>
            <a:off x="493712"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Contar quien es el cliente.</a:t>
            </a:r>
          </a:p>
          <a:p>
            <a:pPr lvl="0"/>
            <a:r>
              <a:rPr lang="es-AR" dirty="0"/>
              <a:t>Contar quien es el cliente.</a:t>
            </a:r>
          </a:p>
        </p:txBody>
      </p:sp>
      <p:sp>
        <p:nvSpPr>
          <p:cNvPr id="42" name="Text Placeholder 39"/>
          <p:cNvSpPr>
            <a:spLocks noGrp="1"/>
          </p:cNvSpPr>
          <p:nvPr>
            <p:ph type="body" sz="quarter" idx="13" hasCustomPrompt="1"/>
          </p:nvPr>
        </p:nvSpPr>
        <p:spPr>
          <a:xfrm>
            <a:off x="3440487" y="3152350"/>
            <a:ext cx="2402275" cy="3378104"/>
          </a:xfrm>
          <a:prstGeom prst="rect">
            <a:avLst/>
          </a:prstGeom>
        </p:spPr>
        <p:txBody>
          <a:bodyPr/>
          <a:lstStyle>
            <a:lvl1pPr>
              <a:defRPr lang="es-AR" sz="1400" kern="1200" baseline="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De que se trataba el proyecto</a:t>
            </a:r>
          </a:p>
          <a:p>
            <a:pPr lvl="0"/>
            <a:r>
              <a:rPr lang="es-AR" dirty="0"/>
              <a:t>De que se trataba el proyecto</a:t>
            </a:r>
          </a:p>
          <a:p>
            <a:pPr lvl="0"/>
            <a:r>
              <a:rPr lang="es-AR" dirty="0"/>
              <a:t>De que se trataba el proyecto</a:t>
            </a:r>
          </a:p>
        </p:txBody>
      </p:sp>
      <p:sp>
        <p:nvSpPr>
          <p:cNvPr id="43" name="Text Placeholder 39"/>
          <p:cNvSpPr>
            <a:spLocks noGrp="1"/>
          </p:cNvSpPr>
          <p:nvPr>
            <p:ph type="body" sz="quarter" idx="14" hasCustomPrompt="1"/>
          </p:nvPr>
        </p:nvSpPr>
        <p:spPr>
          <a:xfrm>
            <a:off x="6386509"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Logro 1</a:t>
            </a:r>
          </a:p>
          <a:p>
            <a:pPr lvl="0"/>
            <a:r>
              <a:rPr lang="es-AR" dirty="0"/>
              <a:t>Logro 2</a:t>
            </a:r>
          </a:p>
          <a:p>
            <a:pPr lvl="0"/>
            <a:r>
              <a:rPr lang="es-AR" dirty="0"/>
              <a:t>Logro 3</a:t>
            </a:r>
          </a:p>
        </p:txBody>
      </p:sp>
      <p:pic>
        <p:nvPicPr>
          <p:cNvPr id="44" name="Picture 17"/>
          <p:cNvPicPr>
            <a:picLocks noChangeAspect="1"/>
          </p:cNvPicPr>
          <p:nvPr userDrawn="1"/>
        </p:nvPicPr>
        <p:blipFill>
          <a:blip r:embed="rId3">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5211336"/>
            <a:ext cx="276417"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Placeholder 39"/>
          <p:cNvSpPr>
            <a:spLocks noGrp="1"/>
          </p:cNvSpPr>
          <p:nvPr>
            <p:ph type="body" sz="quarter" idx="15" hasCustomPrompt="1"/>
          </p:nvPr>
        </p:nvSpPr>
        <p:spPr>
          <a:xfrm>
            <a:off x="9882612" y="3313566"/>
            <a:ext cx="1852572" cy="1647395"/>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Persona</a:t>
            </a:r>
          </a:p>
          <a:p>
            <a:pPr lvl="0"/>
            <a:r>
              <a:rPr lang="es-AR" dirty="0"/>
              <a:t>Persona</a:t>
            </a:r>
          </a:p>
          <a:p>
            <a:pPr lvl="0"/>
            <a:r>
              <a:rPr lang="es-AR" dirty="0"/>
              <a:t>Persona</a:t>
            </a:r>
          </a:p>
        </p:txBody>
      </p:sp>
      <p:sp>
        <p:nvSpPr>
          <p:cNvPr id="46" name="Text Placeholder 39"/>
          <p:cNvSpPr>
            <a:spLocks noGrp="1"/>
          </p:cNvSpPr>
          <p:nvPr>
            <p:ph type="body" sz="quarter" idx="16" hasCustomPrompt="1"/>
          </p:nvPr>
        </p:nvSpPr>
        <p:spPr>
          <a:xfrm>
            <a:off x="9882612" y="5217595"/>
            <a:ext cx="1852572" cy="1312859"/>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Tiempo</a:t>
            </a:r>
          </a:p>
          <a:p>
            <a:pPr lvl="0"/>
            <a:r>
              <a:rPr lang="es-AR" dirty="0"/>
              <a:t>Tiempo</a:t>
            </a:r>
          </a:p>
        </p:txBody>
      </p:sp>
    </p:spTree>
    <p:extLst>
      <p:ext uri="{BB962C8B-B14F-4D97-AF65-F5344CB8AC3E}">
        <p14:creationId xmlns:p14="http://schemas.microsoft.com/office/powerpoint/2010/main" val="2364852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7" name="Group 6"/>
          <p:cNvGrpSpPr/>
          <p:nvPr userDrawn="1"/>
        </p:nvGrpSpPr>
        <p:grpSpPr>
          <a:xfrm>
            <a:off x="494089" y="2617690"/>
            <a:ext cx="2401899" cy="361675"/>
            <a:chOff x="494089" y="2617690"/>
            <a:chExt cx="2401899" cy="361675"/>
          </a:xfrm>
        </p:grpSpPr>
        <p:sp>
          <p:nvSpPr>
            <p:cNvPr id="8" name="TextBox 7"/>
            <p:cNvSpPr txBox="1"/>
            <p:nvPr/>
          </p:nvSpPr>
          <p:spPr>
            <a:xfrm>
              <a:off x="494089" y="2617690"/>
              <a:ext cx="708527"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Cliente</a:t>
              </a:r>
              <a:endParaRPr kumimoji="0" lang="es-AR" sz="18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endParaRPr>
            </a:p>
          </p:txBody>
        </p:sp>
        <p:cxnSp>
          <p:nvCxnSpPr>
            <p:cNvPr id="9" name="Straight Connector 8"/>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11" name="Group 10"/>
          <p:cNvGrpSpPr/>
          <p:nvPr userDrawn="1"/>
        </p:nvGrpSpPr>
        <p:grpSpPr>
          <a:xfrm>
            <a:off x="3440487" y="2617690"/>
            <a:ext cx="2401899" cy="361675"/>
            <a:chOff x="494089" y="2617690"/>
            <a:chExt cx="2401899" cy="361675"/>
          </a:xfrm>
        </p:grpSpPr>
        <p:sp>
          <p:nvSpPr>
            <p:cNvPr id="12" name="TextBox 11"/>
            <p:cNvSpPr txBox="1"/>
            <p:nvPr/>
          </p:nvSpPr>
          <p:spPr>
            <a:xfrm>
              <a:off x="494089" y="2617690"/>
              <a:ext cx="888064"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Proyecto</a:t>
              </a:r>
            </a:p>
          </p:txBody>
        </p:sp>
        <p:cxnSp>
          <p:nvCxnSpPr>
            <p:cNvPr id="13" name="Straight Connector 12"/>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17" name="Group 16"/>
          <p:cNvGrpSpPr/>
          <p:nvPr/>
        </p:nvGrpSpPr>
        <p:grpSpPr>
          <a:xfrm>
            <a:off x="9333284" y="2617690"/>
            <a:ext cx="2401899" cy="361675"/>
            <a:chOff x="494089" y="2617690"/>
            <a:chExt cx="2401899" cy="361675"/>
          </a:xfrm>
        </p:grpSpPr>
        <p:sp>
          <p:nvSpPr>
            <p:cNvPr id="21" name="TextBox 20"/>
            <p:cNvSpPr txBox="1"/>
            <p:nvPr/>
          </p:nvSpPr>
          <p:spPr>
            <a:xfrm>
              <a:off x="494089" y="2617690"/>
              <a:ext cx="687689"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Equipo</a:t>
              </a:r>
            </a:p>
          </p:txBody>
        </p:sp>
        <p:cxnSp>
          <p:nvCxnSpPr>
            <p:cNvPr id="22" name="Straight Connector 21"/>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24" name="Group 23"/>
          <p:cNvGrpSpPr/>
          <p:nvPr userDrawn="1"/>
        </p:nvGrpSpPr>
        <p:grpSpPr>
          <a:xfrm>
            <a:off x="6386885" y="2617690"/>
            <a:ext cx="2401899" cy="361675"/>
            <a:chOff x="494089" y="2617690"/>
            <a:chExt cx="2401899" cy="361675"/>
          </a:xfrm>
        </p:grpSpPr>
        <p:sp>
          <p:nvSpPr>
            <p:cNvPr id="25" name="TextBox 24"/>
            <p:cNvSpPr txBox="1"/>
            <p:nvPr/>
          </p:nvSpPr>
          <p:spPr>
            <a:xfrm>
              <a:off x="494089" y="2617690"/>
              <a:ext cx="689291"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Videos</a:t>
              </a:r>
            </a:p>
          </p:txBody>
        </p:sp>
        <p:cxnSp>
          <p:nvCxnSpPr>
            <p:cNvPr id="26" name="Straight Connector 25"/>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sp>
        <p:nvSpPr>
          <p:cNvPr id="29" name="Rectangle 28"/>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2" name="Picture Placeholder 31"/>
          <p:cNvSpPr>
            <a:spLocks noGrp="1"/>
          </p:cNvSpPr>
          <p:nvPr>
            <p:ph type="pic" sz="quarter" idx="11"/>
          </p:nvPr>
        </p:nvSpPr>
        <p:spPr>
          <a:xfrm>
            <a:off x="6386885" y="4901547"/>
            <a:ext cx="2401899" cy="1514274"/>
          </a:xfrm>
          <a:prstGeom prst="rect">
            <a:avLst/>
          </a:prstGeom>
        </p:spPr>
        <p:txBody>
          <a:bodyPr>
            <a:normAutofit/>
          </a:bodyPr>
          <a:lstStyle>
            <a:lvl1pPr marL="0" indent="0" algn="ctr">
              <a:buNone/>
              <a:defRPr sz="1600" b="1">
                <a:latin typeface="Poppins" panose="02000000000000000000" pitchFamily="2" charset="0"/>
                <a:cs typeface="Poppins" panose="02000000000000000000" pitchFamily="2" charset="0"/>
              </a:defRPr>
            </a:lvl1pPr>
          </a:lstStyle>
          <a:p>
            <a:endParaRPr lang="es-AR" dirty="0"/>
          </a:p>
          <a:p>
            <a:r>
              <a:rPr lang="es-AR" dirty="0"/>
              <a:t>Insertar</a:t>
            </a:r>
          </a:p>
          <a:p>
            <a:r>
              <a:rPr lang="es-AR" dirty="0"/>
              <a:t>Imagen</a:t>
            </a:r>
          </a:p>
        </p:txBody>
      </p:sp>
      <p:sp>
        <p:nvSpPr>
          <p:cNvPr id="33" name="Picture Placeholder 31"/>
          <p:cNvSpPr>
            <a:spLocks noGrp="1"/>
          </p:cNvSpPr>
          <p:nvPr>
            <p:ph type="pic" sz="quarter" idx="12"/>
          </p:nvPr>
        </p:nvSpPr>
        <p:spPr>
          <a:xfrm>
            <a:off x="6386885" y="3206720"/>
            <a:ext cx="2401899" cy="1514274"/>
          </a:xfrm>
          <a:prstGeom prst="rect">
            <a:avLst/>
          </a:prstGeom>
        </p:spPr>
        <p:txBody>
          <a:bodyPr>
            <a:normAutofit/>
          </a:bodyPr>
          <a:lstStyle>
            <a:lvl1pPr marL="0" indent="0" algn="ctr">
              <a:buNone/>
              <a:defRPr sz="1600" b="1">
                <a:latin typeface="Poppins" panose="02000000000000000000" pitchFamily="2" charset="0"/>
                <a:cs typeface="Poppins" panose="02000000000000000000" pitchFamily="2" charset="0"/>
              </a:defRPr>
            </a:lvl1pPr>
          </a:lstStyle>
          <a:p>
            <a:endParaRPr lang="es-AR" dirty="0"/>
          </a:p>
          <a:p>
            <a:r>
              <a:rPr lang="es-AR" dirty="0"/>
              <a:t>Insertar</a:t>
            </a:r>
          </a:p>
          <a:p>
            <a:r>
              <a:rPr lang="es-AR" dirty="0"/>
              <a:t>Imagen</a:t>
            </a:r>
          </a:p>
        </p:txBody>
      </p:sp>
      <p:pic>
        <p:nvPicPr>
          <p:cNvPr id="35" name="Picture 19"/>
          <p:cNvPicPr>
            <a:picLocks noChangeAspect="1"/>
          </p:cNvPicPr>
          <p:nvPr userDrawn="1"/>
        </p:nvPicPr>
        <p:blipFill>
          <a:blip r:embed="rId2">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3279121"/>
            <a:ext cx="283888"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Placeholder 2"/>
          <p:cNvSpPr>
            <a:spLocks noGrp="1"/>
          </p:cNvSpPr>
          <p:nvPr>
            <p:ph type="body" sz="quarter" idx="10"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a:t>[Caso de uso]</a:t>
            </a:r>
          </a:p>
        </p:txBody>
      </p:sp>
      <p:sp>
        <p:nvSpPr>
          <p:cNvPr id="37" name="Text Placeholder 35"/>
          <p:cNvSpPr>
            <a:spLocks noGrp="1"/>
          </p:cNvSpPr>
          <p:nvPr>
            <p:ph type="body" sz="quarter" idx="13" hasCustomPrompt="1"/>
          </p:nvPr>
        </p:nvSpPr>
        <p:spPr>
          <a:xfrm>
            <a:off x="493713" y="1483114"/>
            <a:ext cx="5191125" cy="846137"/>
          </a:xfrm>
          <a:prstGeom prst="rect">
            <a:avLst/>
          </a:prstGeom>
        </p:spPr>
        <p:txBody>
          <a:bodyPr/>
          <a:lstStyle>
            <a:lvl1pPr marL="0" indent="0">
              <a:buNone/>
              <a:def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defRPr>
            </a:lvl1pPr>
          </a:lstStyle>
          <a:p>
            <a:pPr lvl="0"/>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Un cambio de 180</a:t>
            </a:r>
            <a:r>
              <a:rPr lang="es-AR" sz="2000" kern="1200" baseline="0" dirty="0">
                <a:solidFill>
                  <a:prstClr val="black"/>
                </a:solidFill>
                <a:latin typeface="Poppins Light" panose="02000000000000000000" pitchFamily="2" charset="0"/>
                <a:ea typeface="ＭＳ Ｐゴシック" charset="0"/>
                <a:cs typeface="Poppins Light" panose="02000000000000000000" pitchFamily="2" charset="0"/>
              </a:rPr>
              <a:t> </a:t>
            </a:r>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que optimiza la colaboración y la comunicación interna.</a:t>
            </a:r>
            <a:endParaRPr lang="es-AR" dirty="0"/>
          </a:p>
        </p:txBody>
      </p:sp>
      <p:sp>
        <p:nvSpPr>
          <p:cNvPr id="38" name="Text Placeholder 39"/>
          <p:cNvSpPr>
            <a:spLocks noGrp="1"/>
          </p:cNvSpPr>
          <p:nvPr>
            <p:ph type="body" sz="quarter" idx="14" hasCustomPrompt="1"/>
          </p:nvPr>
        </p:nvSpPr>
        <p:spPr>
          <a:xfrm>
            <a:off x="493712"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Contar quien es el cliente.</a:t>
            </a:r>
          </a:p>
          <a:p>
            <a:pPr lvl="0"/>
            <a:r>
              <a:rPr lang="es-AR" dirty="0"/>
              <a:t>Contar quien es el cliente.</a:t>
            </a:r>
          </a:p>
        </p:txBody>
      </p:sp>
      <p:sp>
        <p:nvSpPr>
          <p:cNvPr id="39" name="Text Placeholder 39"/>
          <p:cNvSpPr>
            <a:spLocks noGrp="1"/>
          </p:cNvSpPr>
          <p:nvPr>
            <p:ph type="body" sz="quarter" idx="15" hasCustomPrompt="1"/>
          </p:nvPr>
        </p:nvSpPr>
        <p:spPr>
          <a:xfrm>
            <a:off x="3440487" y="3152350"/>
            <a:ext cx="2402275" cy="3378104"/>
          </a:xfrm>
          <a:prstGeom prst="rect">
            <a:avLst/>
          </a:prstGeom>
        </p:spPr>
        <p:txBody>
          <a:bodyPr/>
          <a:lstStyle>
            <a:lvl1pPr>
              <a:defRPr lang="es-AR" sz="1400" kern="1200" baseline="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De que se trataba el proyecto</a:t>
            </a:r>
          </a:p>
          <a:p>
            <a:pPr lvl="0"/>
            <a:r>
              <a:rPr lang="es-AR" dirty="0"/>
              <a:t>De que se trataba el proyecto</a:t>
            </a:r>
          </a:p>
          <a:p>
            <a:pPr lvl="0"/>
            <a:r>
              <a:rPr lang="es-AR" dirty="0"/>
              <a:t>De que se trataba el proyecto</a:t>
            </a:r>
          </a:p>
        </p:txBody>
      </p:sp>
      <p:pic>
        <p:nvPicPr>
          <p:cNvPr id="40" name="Picture 17"/>
          <p:cNvPicPr>
            <a:picLocks noChangeAspect="1"/>
          </p:cNvPicPr>
          <p:nvPr userDrawn="1"/>
        </p:nvPicPr>
        <p:blipFill>
          <a:blip r:embed="rId3">
            <a:duotone>
              <a:prstClr val="black"/>
              <a:srgbClr val="19139D">
                <a:tint val="45000"/>
                <a:satMod val="400000"/>
              </a:srgbClr>
            </a:duotone>
            <a:extLst>
              <a:ext uri="{28A0092B-C50C-407E-A947-70E740481C1C}">
                <a14:useLocalDpi xmlns:a14="http://schemas.microsoft.com/office/drawing/2010/main"/>
              </a:ext>
            </a:extLst>
          </a:blip>
          <a:srcRect/>
          <a:stretch>
            <a:fillRect/>
          </a:stretch>
        </p:blipFill>
        <p:spPr bwMode="auto">
          <a:xfrm>
            <a:off x="9487813" y="5211336"/>
            <a:ext cx="276417" cy="28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 Placeholder 39"/>
          <p:cNvSpPr>
            <a:spLocks noGrp="1"/>
          </p:cNvSpPr>
          <p:nvPr>
            <p:ph type="body" sz="quarter" idx="16" hasCustomPrompt="1"/>
          </p:nvPr>
        </p:nvSpPr>
        <p:spPr>
          <a:xfrm>
            <a:off x="9882612" y="3313566"/>
            <a:ext cx="1852572" cy="1647395"/>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Persona</a:t>
            </a:r>
          </a:p>
          <a:p>
            <a:pPr lvl="0"/>
            <a:r>
              <a:rPr lang="es-AR" dirty="0"/>
              <a:t>Persona</a:t>
            </a:r>
          </a:p>
          <a:p>
            <a:pPr lvl="0"/>
            <a:r>
              <a:rPr lang="es-AR" dirty="0"/>
              <a:t>Persona</a:t>
            </a:r>
          </a:p>
        </p:txBody>
      </p:sp>
      <p:sp>
        <p:nvSpPr>
          <p:cNvPr id="42" name="Text Placeholder 39"/>
          <p:cNvSpPr>
            <a:spLocks noGrp="1"/>
          </p:cNvSpPr>
          <p:nvPr>
            <p:ph type="body" sz="quarter" idx="17" hasCustomPrompt="1"/>
          </p:nvPr>
        </p:nvSpPr>
        <p:spPr>
          <a:xfrm>
            <a:off x="9882612" y="5217595"/>
            <a:ext cx="1852572" cy="1312859"/>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Tiempo</a:t>
            </a:r>
          </a:p>
          <a:p>
            <a:pPr lvl="0"/>
            <a:r>
              <a:rPr lang="es-AR" dirty="0"/>
              <a:t>Tiempo</a:t>
            </a:r>
          </a:p>
        </p:txBody>
      </p:sp>
    </p:spTree>
    <p:extLst>
      <p:ext uri="{BB962C8B-B14F-4D97-AF65-F5344CB8AC3E}">
        <p14:creationId xmlns:p14="http://schemas.microsoft.com/office/powerpoint/2010/main" val="3394359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7" name="Group 6"/>
          <p:cNvGrpSpPr/>
          <p:nvPr userDrawn="1"/>
        </p:nvGrpSpPr>
        <p:grpSpPr>
          <a:xfrm>
            <a:off x="494089" y="2617690"/>
            <a:ext cx="2401899" cy="361675"/>
            <a:chOff x="494089" y="2617690"/>
            <a:chExt cx="2401899" cy="361675"/>
          </a:xfrm>
        </p:grpSpPr>
        <p:sp>
          <p:nvSpPr>
            <p:cNvPr id="8" name="TextBox 7"/>
            <p:cNvSpPr txBox="1"/>
            <p:nvPr/>
          </p:nvSpPr>
          <p:spPr>
            <a:xfrm>
              <a:off x="494089" y="2617690"/>
              <a:ext cx="708527"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Cliente</a:t>
              </a:r>
              <a:endParaRPr kumimoji="0" lang="es-AR" sz="18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endParaRPr>
            </a:p>
          </p:txBody>
        </p:sp>
        <p:cxnSp>
          <p:nvCxnSpPr>
            <p:cNvPr id="9" name="Straight Connector 8"/>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grpSp>
        <p:nvGrpSpPr>
          <p:cNvPr id="11" name="Group 10"/>
          <p:cNvGrpSpPr/>
          <p:nvPr userDrawn="1"/>
        </p:nvGrpSpPr>
        <p:grpSpPr>
          <a:xfrm>
            <a:off x="3440487" y="2617690"/>
            <a:ext cx="2401899" cy="361675"/>
            <a:chOff x="494089" y="2617690"/>
            <a:chExt cx="2401899" cy="361675"/>
          </a:xfrm>
        </p:grpSpPr>
        <p:sp>
          <p:nvSpPr>
            <p:cNvPr id="12" name="TextBox 11"/>
            <p:cNvSpPr txBox="1"/>
            <p:nvPr/>
          </p:nvSpPr>
          <p:spPr>
            <a:xfrm>
              <a:off x="494089" y="2617690"/>
              <a:ext cx="888064"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Proyecto</a:t>
              </a:r>
            </a:p>
          </p:txBody>
        </p:sp>
        <p:cxnSp>
          <p:nvCxnSpPr>
            <p:cNvPr id="13" name="Straight Connector 12"/>
            <p:cNvCxnSpPr/>
            <p:nvPr/>
          </p:nvCxnSpPr>
          <p:spPr>
            <a:xfrm>
              <a:off x="494089" y="2979365"/>
              <a:ext cx="2401899" cy="0"/>
            </a:xfrm>
            <a:prstGeom prst="line">
              <a:avLst/>
            </a:prstGeom>
            <a:noFill/>
            <a:ln w="28575" cap="flat" cmpd="sng" algn="ctr">
              <a:solidFill>
                <a:srgbClr val="0B3CC8"/>
              </a:solidFill>
              <a:prstDash val="solid"/>
              <a:headEnd type="none"/>
              <a:tailEnd type="none"/>
            </a:ln>
            <a:effectLst/>
          </p:spPr>
        </p:cxnSp>
      </p:grpSp>
      <p:sp>
        <p:nvSpPr>
          <p:cNvPr id="29" name="Rectangle 28"/>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0" name="Text Placeholder 2"/>
          <p:cNvSpPr>
            <a:spLocks noGrp="1"/>
          </p:cNvSpPr>
          <p:nvPr>
            <p:ph type="body" sz="quarter" idx="10"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a:t>[Caso de uso]</a:t>
            </a:r>
          </a:p>
        </p:txBody>
      </p:sp>
      <p:sp>
        <p:nvSpPr>
          <p:cNvPr id="33" name="Picture Placeholder 31"/>
          <p:cNvSpPr>
            <a:spLocks noGrp="1"/>
          </p:cNvSpPr>
          <p:nvPr>
            <p:ph type="pic" sz="quarter" idx="12"/>
          </p:nvPr>
        </p:nvSpPr>
        <p:spPr>
          <a:xfrm>
            <a:off x="6386885" y="3206719"/>
            <a:ext cx="5348298" cy="3228199"/>
          </a:xfrm>
          <a:prstGeom prst="rect">
            <a:avLst/>
          </a:prstGeom>
        </p:spPr>
        <p:txBody>
          <a:bodyPr>
            <a:normAutofit/>
          </a:bodyPr>
          <a:lstStyle>
            <a:lvl1pPr marL="0" indent="0" algn="ctr">
              <a:buNone/>
              <a:defRPr sz="1600" b="1">
                <a:latin typeface="Poppins" panose="02000000000000000000" pitchFamily="2" charset="0"/>
                <a:cs typeface="Poppins" panose="02000000000000000000" pitchFamily="2" charset="0"/>
              </a:defRPr>
            </a:lvl1pPr>
          </a:lstStyle>
          <a:p>
            <a:endParaRPr lang="es-AR" dirty="0"/>
          </a:p>
          <a:p>
            <a:r>
              <a:rPr lang="es-AR" dirty="0"/>
              <a:t>Insertar</a:t>
            </a:r>
          </a:p>
          <a:p>
            <a:r>
              <a:rPr lang="es-AR" dirty="0"/>
              <a:t>Imagen</a:t>
            </a:r>
          </a:p>
        </p:txBody>
      </p:sp>
      <p:cxnSp>
        <p:nvCxnSpPr>
          <p:cNvPr id="27" name="Straight Connector 26"/>
          <p:cNvCxnSpPr/>
          <p:nvPr userDrawn="1"/>
        </p:nvCxnSpPr>
        <p:spPr>
          <a:xfrm>
            <a:off x="9333284" y="2979365"/>
            <a:ext cx="2401899" cy="0"/>
          </a:xfrm>
          <a:prstGeom prst="line">
            <a:avLst/>
          </a:prstGeom>
          <a:noFill/>
          <a:ln w="28575" cap="flat" cmpd="sng" algn="ctr">
            <a:solidFill>
              <a:srgbClr val="0B3CC8"/>
            </a:solidFill>
            <a:prstDash val="solid"/>
            <a:headEnd type="none"/>
            <a:tailEnd type="none"/>
          </a:ln>
          <a:effectLst/>
        </p:spPr>
      </p:cxnSp>
      <p:grpSp>
        <p:nvGrpSpPr>
          <p:cNvPr id="28" name="Group 27"/>
          <p:cNvGrpSpPr/>
          <p:nvPr userDrawn="1"/>
        </p:nvGrpSpPr>
        <p:grpSpPr>
          <a:xfrm>
            <a:off x="6386885" y="2617690"/>
            <a:ext cx="3592509" cy="361675"/>
            <a:chOff x="494089" y="2617690"/>
            <a:chExt cx="3592509" cy="361675"/>
          </a:xfrm>
        </p:grpSpPr>
        <p:sp>
          <p:nvSpPr>
            <p:cNvPr id="31" name="TextBox 30"/>
            <p:cNvSpPr txBox="1"/>
            <p:nvPr/>
          </p:nvSpPr>
          <p:spPr>
            <a:xfrm>
              <a:off x="494089" y="2617690"/>
              <a:ext cx="689291"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b="0" i="0" u="none" strike="noStrike" kern="0" cap="none" spc="0" normalizeH="0" baseline="0" noProof="0" dirty="0">
                  <a:ln>
                    <a:noFill/>
                  </a:ln>
                  <a:solidFill>
                    <a:srgbClr val="739A28"/>
                  </a:solidFill>
                  <a:effectLst/>
                  <a:uLnTx/>
                  <a:uFillTx/>
                  <a:latin typeface="Poppins" panose="02000000000000000000" pitchFamily="2" charset="0"/>
                  <a:ea typeface="ＭＳ Ｐゴシック" charset="0"/>
                  <a:cs typeface="Poppins" panose="02000000000000000000" pitchFamily="2" charset="0"/>
                </a:rPr>
                <a:t>Videos</a:t>
              </a:r>
            </a:p>
          </p:txBody>
        </p:sp>
        <p:cxnSp>
          <p:nvCxnSpPr>
            <p:cNvPr id="34" name="Straight Connector 33"/>
            <p:cNvCxnSpPr/>
            <p:nvPr/>
          </p:nvCxnSpPr>
          <p:spPr>
            <a:xfrm>
              <a:off x="494089" y="2979365"/>
              <a:ext cx="3592509" cy="0"/>
            </a:xfrm>
            <a:prstGeom prst="line">
              <a:avLst/>
            </a:prstGeom>
            <a:noFill/>
            <a:ln w="28575" cap="flat" cmpd="sng" algn="ctr">
              <a:solidFill>
                <a:srgbClr val="0B3CC8"/>
              </a:solidFill>
              <a:prstDash val="solid"/>
              <a:headEnd type="none"/>
              <a:tailEnd type="none"/>
            </a:ln>
            <a:effectLst/>
          </p:spPr>
        </p:cxnSp>
      </p:grpSp>
      <p:sp>
        <p:nvSpPr>
          <p:cNvPr id="35" name="Text Placeholder 2"/>
          <p:cNvSpPr>
            <a:spLocks noGrp="1"/>
          </p:cNvSpPr>
          <p:nvPr>
            <p:ph type="body" sz="quarter" idx="13" hasCustomPrompt="1"/>
          </p:nvPr>
        </p:nvSpPr>
        <p:spPr>
          <a:xfrm>
            <a:off x="726293" y="453829"/>
            <a:ext cx="7810382" cy="783908"/>
          </a:xfrm>
          <a:prstGeom prst="rect">
            <a:avLst/>
          </a:prstGeom>
        </p:spPr>
        <p:txBody>
          <a:bodyPr anchor="ctr"/>
          <a:lstStyle>
            <a:lvl1pPr marL="0" indent="0">
              <a:buNone/>
              <a:defRPr sz="3600" baseline="0">
                <a:solidFill>
                  <a:schemeClr val="tx1"/>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dirty="0"/>
              <a:t>[Caso de uso]</a:t>
            </a:r>
          </a:p>
        </p:txBody>
      </p:sp>
      <p:sp>
        <p:nvSpPr>
          <p:cNvPr id="36" name="Text Placeholder 35"/>
          <p:cNvSpPr>
            <a:spLocks noGrp="1"/>
          </p:cNvSpPr>
          <p:nvPr>
            <p:ph type="body" sz="quarter" idx="14" hasCustomPrompt="1"/>
          </p:nvPr>
        </p:nvSpPr>
        <p:spPr>
          <a:xfrm>
            <a:off x="493713" y="1483114"/>
            <a:ext cx="5191125" cy="846137"/>
          </a:xfrm>
          <a:prstGeom prst="rect">
            <a:avLst/>
          </a:prstGeom>
        </p:spPr>
        <p:txBody>
          <a:bodyPr/>
          <a:lstStyle>
            <a:lvl1pPr marL="0" indent="0">
              <a:buNone/>
              <a:defRPr lang="es-AR" sz="2000" kern="1200" dirty="0" smtClean="0">
                <a:solidFill>
                  <a:prstClr val="black"/>
                </a:solidFill>
                <a:latin typeface="Poppins Light" panose="02000000000000000000" pitchFamily="2" charset="0"/>
                <a:ea typeface="ＭＳ Ｐゴシック" charset="0"/>
                <a:cs typeface="Poppins Light" panose="02000000000000000000" pitchFamily="2" charset="0"/>
              </a:defRPr>
            </a:lvl1pPr>
          </a:lstStyle>
          <a:p>
            <a:pPr lvl="0"/>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Un cambio de 180</a:t>
            </a:r>
            <a:r>
              <a:rPr lang="es-AR" sz="2000" kern="1200" baseline="0" dirty="0">
                <a:solidFill>
                  <a:prstClr val="black"/>
                </a:solidFill>
                <a:latin typeface="Poppins Light" panose="02000000000000000000" pitchFamily="2" charset="0"/>
                <a:ea typeface="ＭＳ Ｐゴシック" charset="0"/>
                <a:cs typeface="Poppins Light" panose="02000000000000000000" pitchFamily="2" charset="0"/>
              </a:rPr>
              <a:t> </a:t>
            </a:r>
            <a:r>
              <a:rPr lang="es-AR" sz="2000" kern="1200" dirty="0">
                <a:solidFill>
                  <a:prstClr val="black"/>
                </a:solidFill>
                <a:latin typeface="Poppins Light" panose="02000000000000000000" pitchFamily="2" charset="0"/>
                <a:ea typeface="ＭＳ Ｐゴシック" charset="0"/>
                <a:cs typeface="Poppins Light" panose="02000000000000000000" pitchFamily="2" charset="0"/>
              </a:rPr>
              <a:t>que optimiza la colaboración y la comunicación interna.</a:t>
            </a:r>
            <a:endParaRPr lang="es-AR" dirty="0"/>
          </a:p>
        </p:txBody>
      </p:sp>
      <p:sp>
        <p:nvSpPr>
          <p:cNvPr id="37" name="Text Placeholder 39"/>
          <p:cNvSpPr>
            <a:spLocks noGrp="1"/>
          </p:cNvSpPr>
          <p:nvPr>
            <p:ph type="body" sz="quarter" idx="15" hasCustomPrompt="1"/>
          </p:nvPr>
        </p:nvSpPr>
        <p:spPr>
          <a:xfrm>
            <a:off x="493712" y="3152350"/>
            <a:ext cx="2402275" cy="3378104"/>
          </a:xfrm>
          <a:prstGeom prst="rect">
            <a:avLst/>
          </a:prstGeom>
        </p:spPr>
        <p:txBody>
          <a:bodyPr/>
          <a:lstStyle>
            <a:lvl1pPr>
              <a:defRPr lang="es-AR" sz="1400" kern="120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Contar quien es el cliente.</a:t>
            </a:r>
          </a:p>
          <a:p>
            <a:pPr lvl="0"/>
            <a:r>
              <a:rPr lang="es-AR" dirty="0"/>
              <a:t>Contar quien es el cliente.</a:t>
            </a:r>
          </a:p>
        </p:txBody>
      </p:sp>
      <p:sp>
        <p:nvSpPr>
          <p:cNvPr id="38" name="Text Placeholder 39"/>
          <p:cNvSpPr>
            <a:spLocks noGrp="1"/>
          </p:cNvSpPr>
          <p:nvPr>
            <p:ph type="body" sz="quarter" idx="16" hasCustomPrompt="1"/>
          </p:nvPr>
        </p:nvSpPr>
        <p:spPr>
          <a:xfrm>
            <a:off x="3440487" y="3152350"/>
            <a:ext cx="2402275" cy="3378104"/>
          </a:xfrm>
          <a:prstGeom prst="rect">
            <a:avLst/>
          </a:prstGeom>
        </p:spPr>
        <p:txBody>
          <a:bodyPr/>
          <a:lstStyle>
            <a:lvl1pPr>
              <a:defRPr lang="es-AR" sz="1400" kern="1200" baseline="0" dirty="0">
                <a:solidFill>
                  <a:schemeClr val="tx1"/>
                </a:solidFill>
                <a:latin typeface="Poppins Light" panose="02000000000000000000" pitchFamily="2" charset="0"/>
                <a:ea typeface="ＭＳ Ｐゴシック" charset="0"/>
                <a:cs typeface="Poppins Light" panose="02000000000000000000" pitchFamily="2" charset="0"/>
              </a:defRPr>
            </a:lvl1pPr>
          </a:lstStyle>
          <a:p>
            <a:pPr lvl="0"/>
            <a:r>
              <a:rPr lang="es-AR" dirty="0"/>
              <a:t>De que se trataba el proyecto</a:t>
            </a:r>
          </a:p>
          <a:p>
            <a:pPr lvl="0"/>
            <a:r>
              <a:rPr lang="es-AR" dirty="0"/>
              <a:t>De que se trataba el proyecto</a:t>
            </a:r>
          </a:p>
          <a:p>
            <a:pPr lvl="0"/>
            <a:r>
              <a:rPr lang="es-AR" dirty="0"/>
              <a:t>De que se trataba el proyecto</a:t>
            </a:r>
          </a:p>
        </p:txBody>
      </p:sp>
    </p:spTree>
    <p:extLst>
      <p:ext uri="{BB962C8B-B14F-4D97-AF65-F5344CB8AC3E}">
        <p14:creationId xmlns:p14="http://schemas.microsoft.com/office/powerpoint/2010/main" val="356217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mpi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245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ulo y Text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eaLnBrk="1" hangingPunct="1">
              <a:defRPr/>
            </a:pPr>
            <a:endParaRPr lang="es-AR" altLang="en-US">
              <a:solidFill>
                <a:schemeClr val="tx1"/>
              </a:solidFill>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5" name="Text Placeholder 4"/>
          <p:cNvSpPr>
            <a:spLocks noGrp="1"/>
          </p:cNvSpPr>
          <p:nvPr>
            <p:ph type="body" sz="quarter" idx="11"/>
          </p:nvPr>
        </p:nvSpPr>
        <p:spPr>
          <a:xfrm>
            <a:off x="512445" y="1391935"/>
            <a:ext cx="10385292" cy="4524369"/>
          </a:xfrm>
          <a:prstGeom prst="rect">
            <a:avLst/>
          </a:prstGeom>
        </p:spPr>
        <p:txBody>
          <a:bodyPr/>
          <a:lstStyle>
            <a:lvl1pPr marL="0" indent="0">
              <a:buNone/>
              <a:defRPr sz="1800" baseline="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1pPr>
            <a:lvl2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2pPr>
            <a:lvl3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3pPr>
            <a:lvl4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4pPr>
            <a:lvl5pPr>
              <a:defRPr sz="1800">
                <a:solidFill>
                  <a:schemeClr val="bg1">
                    <a:lumMod val="75000"/>
                    <a:lumOff val="25000"/>
                  </a:schemeClr>
                </a:solidFill>
                <a:latin typeface="Poppins Light" panose="02000000000000000000" pitchFamily="2" charset="0"/>
                <a:ea typeface="Poppins Light" panose="02000000000000000000" pitchFamily="2" charset="0"/>
                <a:cs typeface="Poppins Light" panose="02000000000000000000" pitchFamily="2" charset="0"/>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n-US" dirty="0"/>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eaLnBrk="1" hangingPunct="1"/>
            <a:endParaRPr lang="en-US" sz="3600" dirty="0">
              <a:latin typeface="+mj-lt"/>
              <a:ea typeface="ＭＳ Ｐゴシック" charset="0"/>
              <a:cs typeface="ＭＳ Ｐゴシック" charset="0"/>
            </a:endParaRPr>
          </a:p>
        </p:txBody>
      </p:sp>
    </p:spTree>
    <p:extLst>
      <p:ext uri="{BB962C8B-B14F-4D97-AF65-F5344CB8AC3E}">
        <p14:creationId xmlns:p14="http://schemas.microsoft.com/office/powerpoint/2010/main" val="1715337558"/>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 e Imagen">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6246773" y="0"/>
            <a:ext cx="5942052" cy="6858000"/>
          </a:xfrm>
          <a:prstGeom prst="rect">
            <a:avLst/>
          </a:prstGeom>
          <a:solidFill>
            <a:srgbClr val="1E4BF0"/>
          </a:solidFill>
        </p:spPr>
        <p:txBody>
          <a:bodyPr anchor="ctr"/>
          <a:lstStyle>
            <a:lvl1pPr marL="0" indent="0" algn="ctr">
              <a:buNone/>
              <a:defRPr sz="2800">
                <a:solidFill>
                  <a:schemeClr val="bg1"/>
                </a:solidFill>
                <a:latin typeface="+mj-lt"/>
              </a:defRPr>
            </a:lvl1pPr>
          </a:lstStyle>
          <a:p>
            <a:r>
              <a:rPr lang="es-AR" dirty="0"/>
              <a:t>Agregar </a:t>
            </a:r>
          </a:p>
          <a:p>
            <a:r>
              <a:rPr lang="es-AR" dirty="0"/>
              <a:t>Foto acá</a:t>
            </a:r>
          </a:p>
        </p:txBody>
      </p:sp>
      <p:sp>
        <p:nvSpPr>
          <p:cNvPr id="4" name="Title 1"/>
          <p:cNvSpPr>
            <a:spLocks noGrp="1"/>
          </p:cNvSpPr>
          <p:nvPr>
            <p:ph type="title" hasCustomPrompt="1"/>
          </p:nvPr>
        </p:nvSpPr>
        <p:spPr>
          <a:xfrm>
            <a:off x="471365" y="493713"/>
            <a:ext cx="4913620" cy="6107113"/>
          </a:xfrm>
          <a:prstGeom prst="rect">
            <a:avLst/>
          </a:prstGeom>
        </p:spPr>
        <p:txBody>
          <a:bodyPr anchor="ctr">
            <a:noAutofit/>
          </a:bodyPr>
          <a:lstStyle>
            <a:lvl1pPr>
              <a:defRPr sz="2799" baseline="0">
                <a:solidFill>
                  <a:schemeClr val="bg1"/>
                </a:solidFill>
                <a:latin typeface="Poppins SemiBold" panose="02000000000000000000" pitchFamily="2" charset="0"/>
                <a:cs typeface="Poppins SemiBold" panose="02000000000000000000" pitchFamily="2" charset="0"/>
              </a:defRPr>
            </a:lvl1pPr>
          </a:lstStyle>
          <a:p>
            <a:r>
              <a:rPr lang="en-US" dirty="0"/>
              <a:t>[</a:t>
            </a:r>
            <a:r>
              <a:rPr lang="en-US" dirty="0" err="1"/>
              <a:t>Frase</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a:t>
            </a:r>
            <a:endParaRPr lang="es-AR" dirty="0"/>
          </a:p>
        </p:txBody>
      </p:sp>
      <p:pic>
        <p:nvPicPr>
          <p:cNvPr id="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0414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ratula 2 nombres">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372013" y="2247064"/>
            <a:ext cx="9341014" cy="1628112"/>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7" name="Text Placeholder 10"/>
          <p:cNvSpPr>
            <a:spLocks noGrp="1"/>
          </p:cNvSpPr>
          <p:nvPr>
            <p:ph type="body" sz="quarter" idx="11" hasCustomPrompt="1"/>
          </p:nvPr>
        </p:nvSpPr>
        <p:spPr>
          <a:xfrm>
            <a:off x="5256309" y="4915772"/>
            <a:ext cx="3582891" cy="363124"/>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8" name="Text Placeholder 10"/>
          <p:cNvSpPr>
            <a:spLocks noGrp="1"/>
          </p:cNvSpPr>
          <p:nvPr>
            <p:ph type="body" sz="quarter" idx="12" hasCustomPrompt="1"/>
          </p:nvPr>
        </p:nvSpPr>
        <p:spPr>
          <a:xfrm>
            <a:off x="5256309" y="5278896"/>
            <a:ext cx="3582891" cy="262256"/>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9" name="Text Placeholder 10"/>
          <p:cNvSpPr>
            <a:spLocks noGrp="1"/>
          </p:cNvSpPr>
          <p:nvPr>
            <p:ph type="body" sz="quarter" idx="14" hasCustomPrompt="1"/>
          </p:nvPr>
        </p:nvSpPr>
        <p:spPr>
          <a:xfrm>
            <a:off x="5256309" y="5543056"/>
            <a:ext cx="3582891" cy="262256"/>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sp>
        <p:nvSpPr>
          <p:cNvPr id="10" name="Text Placeholder 10"/>
          <p:cNvSpPr>
            <a:spLocks noGrp="1"/>
          </p:cNvSpPr>
          <p:nvPr>
            <p:ph type="body" sz="quarter" idx="15" hasCustomPrompt="1"/>
          </p:nvPr>
        </p:nvSpPr>
        <p:spPr>
          <a:xfrm>
            <a:off x="1372013" y="4912404"/>
            <a:ext cx="3504787" cy="368396"/>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372013" y="5276992"/>
            <a:ext cx="3504787" cy="266064"/>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372013" y="5541152"/>
            <a:ext cx="3504787" cy="266064"/>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40493" y="4040657"/>
            <a:ext cx="3359300" cy="2278313"/>
          </a:xfrm>
          <a:prstGeom prst="rect">
            <a:avLst/>
          </a:prstGeom>
        </p:spPr>
      </p:pic>
      <p:pic>
        <p:nvPicPr>
          <p:cNvPr id="15" name="Picture 14"/>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1262786" y="579229"/>
            <a:ext cx="2631827" cy="968849"/>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259600075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2" name="Rectangle 1"/>
          <p:cNvSpPr/>
          <p:nvPr userDrawn="1"/>
        </p:nvSpPr>
        <p:spPr>
          <a:xfrm>
            <a:off x="301969" y="5373171"/>
            <a:ext cx="3528530" cy="523220"/>
          </a:xfrm>
          <a:prstGeom prst="rect">
            <a:avLst/>
          </a:prstGeom>
        </p:spPr>
        <p:txBody>
          <a:bodyPr wrap="none">
            <a:spAutoFit/>
          </a:bodyPr>
          <a:lstStyle/>
          <a:p>
            <a:pPr lvl="0"/>
            <a:r>
              <a:rPr lang="es-ES" sz="2800" dirty="0" err="1">
                <a:latin typeface="Poppins Medium" panose="02000000000000000000" pitchFamily="2" charset="0"/>
                <a:cs typeface="Poppins Medium" panose="02000000000000000000" pitchFamily="2" charset="0"/>
              </a:rPr>
              <a:t>Let’s</a:t>
            </a:r>
            <a:r>
              <a:rPr lang="es-ES" sz="2800" dirty="0">
                <a:latin typeface="Poppins Medium" panose="02000000000000000000" pitchFamily="2" charset="0"/>
                <a:cs typeface="Poppins Medium" panose="02000000000000000000" pitchFamily="2" charset="0"/>
              </a:rPr>
              <a:t> </a:t>
            </a:r>
            <a:r>
              <a:rPr lang="es-ES" sz="2800" dirty="0" err="1">
                <a:latin typeface="Poppins Medium" panose="02000000000000000000" pitchFamily="2" charset="0"/>
                <a:cs typeface="Poppins Medium" panose="02000000000000000000" pitchFamily="2" charset="0"/>
              </a:rPr>
              <a:t>keep</a:t>
            </a:r>
            <a:r>
              <a:rPr lang="es-ES" sz="2800" dirty="0">
                <a:latin typeface="Poppins Medium" panose="02000000000000000000" pitchFamily="2" charset="0"/>
                <a:cs typeface="Poppins Medium" panose="02000000000000000000" pitchFamily="2" charset="0"/>
              </a:rPr>
              <a:t> in </a:t>
            </a:r>
            <a:r>
              <a:rPr lang="es-ES" sz="2800" dirty="0" err="1">
                <a:latin typeface="Poppins Medium" panose="02000000000000000000" pitchFamily="2" charset="0"/>
                <a:cs typeface="Poppins Medium" panose="02000000000000000000" pitchFamily="2" charset="0"/>
              </a:rPr>
              <a:t>touch</a:t>
            </a:r>
            <a:endParaRPr lang="es-ES" sz="2800" dirty="0">
              <a:latin typeface="Poppins Medium" panose="02000000000000000000" pitchFamily="2" charset="0"/>
              <a:cs typeface="Poppins Medium" panose="02000000000000000000" pitchFamily="2" charset="0"/>
            </a:endParaRPr>
          </a:p>
        </p:txBody>
      </p:sp>
    </p:spTree>
    <p:extLst>
      <p:ext uri="{BB962C8B-B14F-4D97-AF65-F5344CB8AC3E}">
        <p14:creationId xmlns:p14="http://schemas.microsoft.com/office/powerpoint/2010/main" val="8889280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0 Texto / 50 Image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46773" y="0"/>
            <a:ext cx="5942052" cy="6858000"/>
          </a:xfrm>
          <a:prstGeom prst="rect">
            <a:avLst/>
          </a:prstGeom>
          <a:solidFill>
            <a:srgbClr val="1E4BF0"/>
          </a:solidFill>
        </p:spPr>
        <p:txBody>
          <a:bodyPr anchor="ctr"/>
          <a:lstStyle>
            <a:lvl1pPr algn="ctr">
              <a:defRPr sz="6598">
                <a:solidFill>
                  <a:schemeClr val="bg1"/>
                </a:solidFill>
              </a:defRPr>
            </a:lvl1pPr>
          </a:lstStyle>
          <a:p>
            <a:r>
              <a:rPr lang="es-AR"/>
              <a:t>Agregar Foto </a:t>
            </a:r>
            <a:r>
              <a:rPr lang="es-AR" err="1"/>
              <a:t>aca</a:t>
            </a:r>
            <a:endParaRPr lang="es-AR"/>
          </a:p>
        </p:txBody>
      </p:sp>
      <p:sp>
        <p:nvSpPr>
          <p:cNvPr id="5" name="Title 1"/>
          <p:cNvSpPr>
            <a:spLocks noGrp="1"/>
          </p:cNvSpPr>
          <p:nvPr>
            <p:ph type="title" hasCustomPrompt="1"/>
          </p:nvPr>
        </p:nvSpPr>
        <p:spPr>
          <a:xfrm>
            <a:off x="471365" y="493713"/>
            <a:ext cx="4913620" cy="6107113"/>
          </a:xfrm>
          <a:prstGeom prst="rect">
            <a:avLst/>
          </a:prstGeom>
        </p:spPr>
        <p:txBody>
          <a:bodyPr anchor="ctr">
            <a:noAutofit/>
          </a:bodyPr>
          <a:lstStyle>
            <a:lvl1pPr>
              <a:defRPr sz="2799" baseline="0">
                <a:solidFill>
                  <a:schemeClr val="bg1"/>
                </a:solidFill>
                <a:latin typeface="Poppins SemiBold" panose="02000000000000000000" pitchFamily="2" charset="0"/>
                <a:cs typeface="Poppins SemiBold" panose="02000000000000000000" pitchFamily="2" charset="0"/>
              </a:defRPr>
            </a:lvl1pPr>
          </a:lstStyle>
          <a:p>
            <a:r>
              <a:rPr lang="en-US" dirty="0"/>
              <a:t>[</a:t>
            </a:r>
            <a:r>
              <a:rPr lang="en-US" dirty="0" err="1"/>
              <a:t>Frase</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a:t>
            </a:r>
            <a:endParaRPr lang="es-AR" dirty="0"/>
          </a:p>
        </p:txBody>
      </p:sp>
      <p:pic>
        <p:nvPicPr>
          <p:cNvPr id="2049" name="Picture 1" descr=" "/>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userDrawn="1"/>
        </p:nvSpPr>
        <p:spPr>
          <a:xfrm>
            <a:off x="497676" y="6633569"/>
            <a:ext cx="2265454" cy="153888"/>
          </a:xfrm>
          <a:prstGeom prst="rect">
            <a:avLst/>
          </a:prstGeom>
          <a:solidFill>
            <a:schemeClr val="tx1"/>
          </a:solidFill>
        </p:spPr>
        <p:txBody>
          <a:bodyPr wrap="squar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D4BF1"/>
                </a:solidFill>
                <a:effectLst/>
                <a:uLnTx/>
                <a:uFillTx/>
                <a:latin typeface="Poppins" charset="0"/>
                <a:ea typeface="Poppins" charset="0"/>
                <a:cs typeface="Poppins" charset="0"/>
              </a:rPr>
              <a:t>lagash.com</a:t>
            </a:r>
            <a:endParaRPr kumimoji="0" lang="en-US" sz="2800" b="0" i="0" u="none" strike="noStrike" kern="1200" cap="none" spc="0" normalizeH="0" baseline="0" noProof="0">
              <a:ln>
                <a:noFill/>
              </a:ln>
              <a:solidFill>
                <a:srgbClr val="1D4BF1"/>
              </a:solidFill>
              <a:effectLst/>
              <a:uLnTx/>
              <a:uFillTx/>
              <a:latin typeface="Poppins" charset="0"/>
              <a:ea typeface="Poppins" charset="0"/>
              <a:cs typeface="Poppins" charset="0"/>
            </a:endParaRPr>
          </a:p>
        </p:txBody>
      </p:sp>
    </p:spTree>
    <p:extLst>
      <p:ext uri="{BB962C8B-B14F-4D97-AF65-F5344CB8AC3E}">
        <p14:creationId xmlns:p14="http://schemas.microsoft.com/office/powerpoint/2010/main" val="170668112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Generico">
    <p:spTree>
      <p:nvGrpSpPr>
        <p:cNvPr id="1" name=""/>
        <p:cNvGrpSpPr/>
        <p:nvPr/>
      </p:nvGrpSpPr>
      <p:grpSpPr>
        <a:xfrm>
          <a:off x="0" y="0"/>
          <a:ext cx="0" cy="0"/>
          <a:chOff x="0" y="0"/>
          <a:chExt cx="0" cy="0"/>
        </a:xfrm>
      </p:grpSpPr>
      <p:sp>
        <p:nvSpPr>
          <p:cNvPr id="4" name="Rectangle 3"/>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AR" altLang="en-US" sz="1800" b="0" i="0" u="none" strike="noStrike" kern="1200" cap="none" spc="0" normalizeH="0" baseline="0" noProof="0">
              <a:ln>
                <a:noFill/>
              </a:ln>
              <a:solidFill>
                <a:prstClr val="white"/>
              </a:solidFill>
              <a:effectLst/>
              <a:uLnTx/>
              <a:uFillTx/>
              <a:latin typeface="Poppins" charset="0"/>
              <a:ea typeface="Poppins" charset="0"/>
              <a:cs typeface="Poppins" charset="0"/>
            </a:endParaRPr>
          </a:p>
        </p:txBody>
      </p:sp>
      <p:sp>
        <p:nvSpPr>
          <p:cNvPr id="3"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5" name="Text Placeholder 4"/>
          <p:cNvSpPr>
            <a:spLocks noGrp="1"/>
          </p:cNvSpPr>
          <p:nvPr>
            <p:ph type="body" sz="quarter" idx="11"/>
          </p:nvPr>
        </p:nvSpPr>
        <p:spPr>
          <a:xfrm>
            <a:off x="482915" y="1503998"/>
            <a:ext cx="11299510" cy="4825682"/>
          </a:xfrm>
          <a:prstGeom prst="rect">
            <a:avLst/>
          </a:prstGeom>
        </p:spPr>
        <p:txBody>
          <a:bodyPr/>
          <a:lstStyle>
            <a:lvl1pPr marL="0" indent="0">
              <a:buNone/>
              <a:defRPr sz="2000" baseline="0">
                <a:solidFill>
                  <a:schemeClr val="bg1">
                    <a:lumMod val="75000"/>
                    <a:lumOff val="25000"/>
                  </a:schemeClr>
                </a:solidFill>
                <a:latin typeface="Poppins" charset="0"/>
                <a:ea typeface="Poppins" charset="0"/>
                <a:cs typeface="Poppins" charset="0"/>
              </a:defRPr>
            </a:lvl1pPr>
            <a:lvl2pPr>
              <a:defRPr sz="2000">
                <a:solidFill>
                  <a:schemeClr val="bg1">
                    <a:lumMod val="75000"/>
                    <a:lumOff val="25000"/>
                  </a:schemeClr>
                </a:solidFill>
                <a:latin typeface="Poppins" charset="0"/>
                <a:ea typeface="Poppins" charset="0"/>
                <a:cs typeface="Poppins" charset="0"/>
              </a:defRPr>
            </a:lvl2pPr>
            <a:lvl3pPr>
              <a:defRPr sz="2000">
                <a:solidFill>
                  <a:schemeClr val="bg1">
                    <a:lumMod val="75000"/>
                    <a:lumOff val="25000"/>
                  </a:schemeClr>
                </a:solidFill>
                <a:latin typeface="Poppins" charset="0"/>
                <a:ea typeface="Poppins" charset="0"/>
                <a:cs typeface="Poppins" charset="0"/>
              </a:defRPr>
            </a:lvl3pPr>
            <a:lvl4pPr>
              <a:defRPr sz="2000">
                <a:solidFill>
                  <a:schemeClr val="bg1">
                    <a:lumMod val="75000"/>
                    <a:lumOff val="25000"/>
                  </a:schemeClr>
                </a:solidFill>
                <a:latin typeface="Poppins" charset="0"/>
                <a:ea typeface="Poppins" charset="0"/>
                <a:cs typeface="Poppins" charset="0"/>
              </a:defRPr>
            </a:lvl4pPr>
            <a:lvl5pPr>
              <a:defRPr sz="2000">
                <a:solidFill>
                  <a:schemeClr val="bg1">
                    <a:lumMod val="75000"/>
                    <a:lumOff val="25000"/>
                  </a:schemeClr>
                </a:solidFill>
                <a:latin typeface="Poppins" charset="0"/>
                <a:ea typeface="Poppins" charset="0"/>
                <a:cs typeface="Poppins" charset="0"/>
              </a:defRPr>
            </a:lvl5pPr>
          </a:lstStyle>
          <a:p>
            <a:pPr lvl="0"/>
            <a:r>
              <a:rPr lang="es-ES"/>
              <a:t>Click to edit Master text styles</a:t>
            </a:r>
          </a:p>
          <a:p>
            <a:pPr lvl="1"/>
            <a:r>
              <a:rPr lang="es-ES"/>
              <a:t>Second level</a:t>
            </a:r>
          </a:p>
          <a:p>
            <a:pPr lvl="2"/>
            <a:r>
              <a:rPr lang="es-ES"/>
              <a:t>Third level</a:t>
            </a:r>
          </a:p>
          <a:p>
            <a:pPr lvl="3"/>
            <a:r>
              <a:rPr lang="es-ES"/>
              <a:t>Fourth level</a:t>
            </a:r>
          </a:p>
          <a:p>
            <a:pPr lvl="4"/>
            <a:r>
              <a:rPr lang="es-ES"/>
              <a:t>Fifth level</a:t>
            </a:r>
            <a:endParaRPr lang="en-US" dirty="0"/>
          </a:p>
        </p:txBody>
      </p:sp>
      <p:sp>
        <p:nvSpPr>
          <p:cNvPr id="2" name="TextBox 1"/>
          <p:cNvSpPr txBox="1"/>
          <p:nvPr userDrawn="1"/>
        </p:nvSpPr>
        <p:spPr>
          <a:xfrm>
            <a:off x="11563643" y="6506308"/>
            <a:ext cx="65" cy="553998"/>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Light"/>
              <a:ea typeface="ＭＳ Ｐゴシック" charset="0"/>
              <a:cs typeface="ＭＳ Ｐゴシック" charset="0"/>
            </a:endParaRPr>
          </a:p>
        </p:txBody>
      </p:sp>
    </p:spTree>
    <p:extLst>
      <p:ext uri="{BB962C8B-B14F-4D97-AF65-F5344CB8AC3E}">
        <p14:creationId xmlns:p14="http://schemas.microsoft.com/office/powerpoint/2010/main" val="1384125328"/>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lide Generico">
    <p:spTree>
      <p:nvGrpSpPr>
        <p:cNvPr id="1" name=""/>
        <p:cNvGrpSpPr/>
        <p:nvPr/>
      </p:nvGrpSpPr>
      <p:grpSpPr>
        <a:xfrm>
          <a:off x="0" y="0"/>
          <a:ext cx="0" cy="0"/>
          <a:chOff x="0" y="0"/>
          <a:chExt cx="0" cy="0"/>
        </a:xfrm>
      </p:grpSpPr>
      <p:sp>
        <p:nvSpPr>
          <p:cNvPr id="2" name="TextBox 1"/>
          <p:cNvSpPr txBox="1"/>
          <p:nvPr userDrawn="1"/>
        </p:nvSpPr>
        <p:spPr>
          <a:xfrm>
            <a:off x="11746523" y="6506308"/>
            <a:ext cx="65" cy="553998"/>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Segoe UI Light"/>
              <a:ea typeface="ＭＳ Ｐゴシック" charset="0"/>
              <a:cs typeface="ＭＳ Ｐゴシック" charset="0"/>
            </a:endParaRPr>
          </a:p>
        </p:txBody>
      </p:sp>
      <p:sp>
        <p:nvSpPr>
          <p:cNvPr id="13" name="Rectangle 12"/>
          <p:cNvSpPr/>
          <p:nvPr userDrawn="1"/>
        </p:nvSpPr>
        <p:spPr bwMode="auto">
          <a:xfrm>
            <a:off x="512445" y="460375"/>
            <a:ext cx="65088" cy="587375"/>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AR" altLang="en-US" sz="1800" b="0" i="0" u="none" strike="noStrike" kern="1200" cap="none" spc="0" normalizeH="0" baseline="0" noProof="0">
              <a:ln>
                <a:noFill/>
              </a:ln>
              <a:solidFill>
                <a:prstClr val="white"/>
              </a:solidFill>
              <a:effectLst/>
              <a:uLnTx/>
              <a:uFillTx/>
              <a:latin typeface="Poppins" charset="0"/>
              <a:ea typeface="Poppins" charset="0"/>
              <a:cs typeface="Poppins" charset="0"/>
            </a:endParaRPr>
          </a:p>
        </p:txBody>
      </p:sp>
      <p:sp>
        <p:nvSpPr>
          <p:cNvPr id="14" name="Text Placeholder 2"/>
          <p:cNvSpPr>
            <a:spLocks noGrp="1"/>
          </p:cNvSpPr>
          <p:nvPr>
            <p:ph type="body" sz="quarter" idx="10" hasCustomPrompt="1"/>
          </p:nvPr>
        </p:nvSpPr>
        <p:spPr>
          <a:xfrm>
            <a:off x="726293" y="453829"/>
            <a:ext cx="11056132" cy="783908"/>
          </a:xfrm>
          <a:prstGeom prst="rect">
            <a:avLst/>
          </a:prstGeom>
        </p:spPr>
        <p:txBody>
          <a:bodyPr anchor="ctr"/>
          <a:lstStyle>
            <a:lvl1pPr marL="0" indent="0">
              <a:buNone/>
              <a:defRPr sz="3600" baseline="0">
                <a:solidFill>
                  <a:schemeClr val="bg1">
                    <a:lumMod val="95000"/>
                    <a:lumOff val="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stStyle>
          <a:p>
            <a:pPr lvl="0"/>
            <a:r>
              <a:rPr lang="es-ES"/>
              <a:t>[Título </a:t>
            </a:r>
            <a:r>
              <a:rPr lang="es-ES" dirty="0"/>
              <a:t>del </a:t>
            </a:r>
            <a:r>
              <a:rPr lang="es-ES" dirty="0" err="1"/>
              <a:t>Slide</a:t>
            </a:r>
            <a:r>
              <a:rPr lang="es-ES" dirty="0"/>
              <a:t>]</a:t>
            </a:r>
          </a:p>
        </p:txBody>
      </p:sp>
      <p:sp>
        <p:nvSpPr>
          <p:cNvPr id="6" name="Text Placeholder 5"/>
          <p:cNvSpPr>
            <a:spLocks noGrp="1"/>
          </p:cNvSpPr>
          <p:nvPr>
            <p:ph type="body" sz="quarter" idx="11" hasCustomPrompt="1"/>
          </p:nvPr>
        </p:nvSpPr>
        <p:spPr>
          <a:xfrm>
            <a:off x="477838" y="1676400"/>
            <a:ext cx="3662362" cy="3795713"/>
          </a:xfrm>
          <a:prstGeom prst="rect">
            <a:avLst/>
          </a:prstGeom>
          <a:solidFill>
            <a:srgbClr val="2C7BF0"/>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
        <p:nvSpPr>
          <p:cNvPr id="15" name="Text Placeholder 5"/>
          <p:cNvSpPr>
            <a:spLocks noGrp="1"/>
          </p:cNvSpPr>
          <p:nvPr>
            <p:ph type="body" sz="quarter" idx="12" hasCustomPrompt="1"/>
          </p:nvPr>
        </p:nvSpPr>
        <p:spPr>
          <a:xfrm>
            <a:off x="4287838" y="1676400"/>
            <a:ext cx="3662362" cy="3795713"/>
          </a:xfrm>
          <a:prstGeom prst="rect">
            <a:avLst/>
          </a:prstGeom>
          <a:solidFill>
            <a:srgbClr val="0B3CC8"/>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
        <p:nvSpPr>
          <p:cNvPr id="16" name="Text Placeholder 5"/>
          <p:cNvSpPr>
            <a:spLocks noGrp="1"/>
          </p:cNvSpPr>
          <p:nvPr>
            <p:ph type="body" sz="quarter" idx="13" hasCustomPrompt="1"/>
          </p:nvPr>
        </p:nvSpPr>
        <p:spPr>
          <a:xfrm>
            <a:off x="8113078" y="1676400"/>
            <a:ext cx="3662362" cy="3795713"/>
          </a:xfrm>
          <a:prstGeom prst="rect">
            <a:avLst/>
          </a:prstGeom>
          <a:solidFill>
            <a:srgbClr val="072783"/>
          </a:solidFill>
        </p:spPr>
        <p:txBody>
          <a:bodyPr anchor="ctr"/>
          <a:lstStyle>
            <a:lvl1pPr marL="0" indent="0" algn="ctr">
              <a:buNone/>
              <a:defRPr sz="2800">
                <a:solidFill>
                  <a:schemeClr val="tx1"/>
                </a:solidFill>
                <a:latin typeface="Poppins Medium" panose="02000000000000000000" pitchFamily="2" charset="0"/>
                <a:cs typeface="Poppins Medium" panose="02000000000000000000" pitchFamily="2" charset="0"/>
              </a:defRPr>
            </a:lvl1pPr>
          </a:lstStyle>
          <a:p>
            <a:pPr lvl="0"/>
            <a:r>
              <a:rPr lang="en-US" dirty="0" err="1"/>
              <a:t>Texto</a:t>
            </a:r>
            <a:endParaRPr lang="es-AR" dirty="0"/>
          </a:p>
        </p:txBody>
      </p:sp>
    </p:spTree>
    <p:extLst>
      <p:ext uri="{BB962C8B-B14F-4D97-AF65-F5344CB8AC3E}">
        <p14:creationId xmlns:p14="http://schemas.microsoft.com/office/powerpoint/2010/main" val="55984898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o de éxito">
    <p:spTree>
      <p:nvGrpSpPr>
        <p:cNvPr id="1" name=""/>
        <p:cNvGrpSpPr/>
        <p:nvPr/>
      </p:nvGrpSpPr>
      <p:grpSpPr>
        <a:xfrm>
          <a:off x="0" y="0"/>
          <a:ext cx="0" cy="0"/>
          <a:chOff x="0" y="0"/>
          <a:chExt cx="0" cy="0"/>
        </a:xfrm>
      </p:grpSpPr>
      <p:pic>
        <p:nvPicPr>
          <p:cNvPr id="11" name="Picture 17"/>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523288" y="4755818"/>
            <a:ext cx="7048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p:cNvPicPr>
            <a:picLocks noChangeAspect="1"/>
          </p:cNvPicPr>
          <p:nvPr userDrawn="1"/>
        </p:nvPicPr>
        <p:blipFill>
          <a:blip r:embed="rId3">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714875" y="4773281"/>
            <a:ext cx="7048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userDrawn="1"/>
        </p:nvPicPr>
        <p:blipFill>
          <a:blip r:embed="rId4">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3288" y="4751056"/>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3792806" y="456361"/>
            <a:ext cx="7994063" cy="691392"/>
          </a:xfrm>
          <a:prstGeom prst="rect">
            <a:avLst/>
          </a:prstGeom>
        </p:spPr>
        <p:txBody>
          <a:bodyPr/>
          <a:lstStyle>
            <a:lvl1pPr marL="0" indent="0">
              <a:lnSpc>
                <a:spcPct val="100000"/>
              </a:lnSpc>
              <a:spcBef>
                <a:spcPts val="0"/>
              </a:spcBef>
              <a:buNone/>
              <a:defRPr sz="3600" baseline="0">
                <a:solidFill>
                  <a:schemeClr val="bg1">
                    <a:lumMod val="75000"/>
                    <a:lumOff val="25000"/>
                  </a:schemeClr>
                </a:solidFill>
                <a:latin typeface="Poppins SemiBold" panose="02000000000000000000" pitchFamily="2" charset="0"/>
                <a:ea typeface="Poppins SemiBold" panose="02000000000000000000" pitchFamily="2" charset="0"/>
                <a:cs typeface="Poppins SemiBold" panose="02000000000000000000" pitchFamily="2" charset="0"/>
              </a:defRPr>
            </a:lvl1pPr>
            <a:lvl2pPr>
              <a:defRPr/>
            </a:lvl2pPr>
          </a:lstStyle>
          <a:p>
            <a:pPr lvl="0"/>
            <a:r>
              <a:rPr lang="es-ES"/>
              <a:t>[Titulo del Caso]</a:t>
            </a:r>
            <a:endParaRPr lang="es-ES" dirty="0"/>
          </a:p>
        </p:txBody>
      </p:sp>
      <p:sp>
        <p:nvSpPr>
          <p:cNvPr id="5" name="Text Placeholder 4"/>
          <p:cNvSpPr>
            <a:spLocks noGrp="1"/>
          </p:cNvSpPr>
          <p:nvPr>
            <p:ph type="body" sz="quarter" idx="11" hasCustomPrompt="1"/>
          </p:nvPr>
        </p:nvSpPr>
        <p:spPr>
          <a:xfrm>
            <a:off x="477838" y="2117871"/>
            <a:ext cx="11304586" cy="2218168"/>
          </a:xfrm>
          <a:prstGeom prst="rect">
            <a:avLst/>
          </a:prstGeom>
        </p:spPr>
        <p:txBody>
          <a:bodyPr/>
          <a:lstStyle>
            <a:lvl1pPr marL="0" indent="0">
              <a:lnSpc>
                <a:spcPct val="100000"/>
              </a:lnSpc>
              <a:buNone/>
              <a:defRPr sz="1600" baseline="0">
                <a:latin typeface="Poppins" charset="0"/>
                <a:ea typeface="Poppins" charset="0"/>
                <a:cs typeface="Poppins" charset="0"/>
              </a:defRPr>
            </a:lvl1pPr>
            <a:lvl2pPr>
              <a:lnSpc>
                <a:spcPct val="100000"/>
              </a:lnSpc>
              <a:defRPr sz="1600">
                <a:latin typeface="+mj-lt"/>
              </a:defRPr>
            </a:lvl2pPr>
            <a:lvl3pPr>
              <a:lnSpc>
                <a:spcPct val="100000"/>
              </a:lnSpc>
              <a:defRPr sz="1600">
                <a:latin typeface="+mj-lt"/>
              </a:defRPr>
            </a:lvl3pPr>
            <a:lvl4pPr>
              <a:lnSpc>
                <a:spcPct val="100000"/>
              </a:lnSpc>
              <a:defRPr sz="1600">
                <a:latin typeface="+mj-lt"/>
              </a:defRPr>
            </a:lvl4pPr>
            <a:lvl5pPr>
              <a:lnSpc>
                <a:spcPct val="100000"/>
              </a:lnSpc>
              <a:defRPr sz="1600">
                <a:latin typeface="+mj-lt"/>
              </a:defRPr>
            </a:lvl5pPr>
          </a:lstStyle>
          <a:p>
            <a:pPr lvl="0"/>
            <a:r>
              <a:rPr lang="es-ES"/>
              <a:t>Texto del caso</a:t>
            </a:r>
          </a:p>
          <a:p>
            <a:pPr lvl="0"/>
            <a:r>
              <a:rPr lang="es-ES" dirty="0"/>
              <a:t>Click to </a:t>
            </a:r>
            <a:r>
              <a:rPr lang="es-ES" dirty="0" err="1"/>
              <a:t>edit</a:t>
            </a:r>
            <a:r>
              <a:rPr lang="es-ES" dirty="0"/>
              <a:t> Master </a:t>
            </a:r>
            <a:r>
              <a:rPr lang="es-ES" dirty="0" err="1"/>
              <a:t>text</a:t>
            </a:r>
            <a:r>
              <a:rPr lang="es-ES" dirty="0"/>
              <a:t> </a:t>
            </a:r>
            <a:r>
              <a:rPr lang="es-ES" dirty="0" err="1"/>
              <a:t>styles</a:t>
            </a:r>
            <a:endParaRPr lang="es-ES" dirty="0"/>
          </a:p>
          <a:p>
            <a:pPr lvl="1"/>
            <a:r>
              <a:rPr lang="es-ES" dirty="0" err="1"/>
              <a:t>Second</a:t>
            </a:r>
            <a:r>
              <a:rPr lang="es-ES" dirty="0"/>
              <a:t> </a:t>
            </a:r>
            <a:r>
              <a:rPr lang="es-ES" dirty="0" err="1"/>
              <a:t>level</a:t>
            </a:r>
            <a:endParaRPr lang="es-ES" dirty="0"/>
          </a:p>
          <a:p>
            <a:pPr lvl="2"/>
            <a:r>
              <a:rPr lang="es-ES" dirty="0" err="1"/>
              <a:t>Third</a:t>
            </a:r>
            <a:r>
              <a:rPr lang="es-ES" dirty="0"/>
              <a:t> </a:t>
            </a:r>
            <a:r>
              <a:rPr lang="es-ES" dirty="0" err="1"/>
              <a:t>level</a:t>
            </a:r>
            <a:endParaRPr lang="es-ES" dirty="0"/>
          </a:p>
          <a:p>
            <a:pPr lvl="3"/>
            <a:r>
              <a:rPr lang="es-ES" dirty="0" err="1"/>
              <a:t>Fourth</a:t>
            </a:r>
            <a:r>
              <a:rPr lang="es-ES" dirty="0"/>
              <a:t> </a:t>
            </a:r>
            <a:r>
              <a:rPr lang="es-ES" dirty="0" err="1"/>
              <a:t>level</a:t>
            </a:r>
            <a:endParaRPr lang="es-ES" dirty="0"/>
          </a:p>
          <a:p>
            <a:pPr lvl="4"/>
            <a:r>
              <a:rPr lang="es-ES" dirty="0" err="1"/>
              <a:t>Fifth</a:t>
            </a:r>
            <a:r>
              <a:rPr lang="es-ES" dirty="0"/>
              <a:t> </a:t>
            </a:r>
            <a:r>
              <a:rPr lang="es-ES" dirty="0" err="1"/>
              <a:t>level</a:t>
            </a:r>
            <a:endParaRPr lang="en-US" dirty="0"/>
          </a:p>
        </p:txBody>
      </p:sp>
      <p:sp>
        <p:nvSpPr>
          <p:cNvPr id="4" name="Picture Placeholder 3"/>
          <p:cNvSpPr>
            <a:spLocks noGrp="1"/>
          </p:cNvSpPr>
          <p:nvPr>
            <p:ph type="pic" sz="quarter" idx="13"/>
          </p:nvPr>
        </p:nvSpPr>
        <p:spPr>
          <a:xfrm>
            <a:off x="477838" y="456361"/>
            <a:ext cx="2935922" cy="1341701"/>
          </a:xfrm>
          <a:prstGeom prst="rect">
            <a:avLst/>
          </a:prstGeom>
        </p:spPr>
        <p:txBody>
          <a:bodyPr/>
          <a:lstStyle>
            <a:lvl1pPr marL="0" indent="0">
              <a:buNone/>
              <a:defRPr sz="1000">
                <a:latin typeface="Poppins" charset="0"/>
                <a:ea typeface="Poppins" charset="0"/>
                <a:cs typeface="Poppins" charset="0"/>
              </a:defRPr>
            </a:lvl1pPr>
          </a:lstStyle>
          <a:p>
            <a:pPr lvl="0"/>
            <a:endParaRPr lang="en-US" noProof="0"/>
          </a:p>
        </p:txBody>
      </p:sp>
      <p:sp>
        <p:nvSpPr>
          <p:cNvPr id="14" name="Text Placeholder 4"/>
          <p:cNvSpPr>
            <a:spLocks noGrp="1"/>
          </p:cNvSpPr>
          <p:nvPr>
            <p:ph type="body" sz="quarter" idx="16"/>
          </p:nvPr>
        </p:nvSpPr>
        <p:spPr>
          <a:xfrm>
            <a:off x="1856896"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
        <p:nvSpPr>
          <p:cNvPr id="20" name="Text Placeholder 2"/>
          <p:cNvSpPr>
            <a:spLocks noGrp="1"/>
          </p:cNvSpPr>
          <p:nvPr>
            <p:ph type="body" sz="quarter" idx="19" hasCustomPrompt="1"/>
          </p:nvPr>
        </p:nvSpPr>
        <p:spPr>
          <a:xfrm>
            <a:off x="3788361" y="1270308"/>
            <a:ext cx="7994063" cy="527753"/>
          </a:xfrm>
          <a:prstGeom prst="rect">
            <a:avLst/>
          </a:prstGeom>
        </p:spPr>
        <p:txBody>
          <a:bodyPr/>
          <a:lstStyle>
            <a:lvl1pPr marL="0" indent="0">
              <a:lnSpc>
                <a:spcPct val="100000"/>
              </a:lnSpc>
              <a:spcBef>
                <a:spcPts val="0"/>
              </a:spcBef>
              <a:buNone/>
              <a:defRPr sz="2000" baseline="0">
                <a:solidFill>
                  <a:schemeClr val="bg1">
                    <a:lumMod val="75000"/>
                    <a:lumOff val="25000"/>
                  </a:schemeClr>
                </a:solidFill>
                <a:latin typeface="Poppins" charset="0"/>
                <a:ea typeface="Poppins" charset="0"/>
                <a:cs typeface="Poppins" charset="0"/>
              </a:defRPr>
            </a:lvl1pPr>
            <a:lvl2pPr>
              <a:defRPr/>
            </a:lvl2pPr>
          </a:lstStyle>
          <a:p>
            <a:pPr lvl="0"/>
            <a:r>
              <a:rPr lang="es-ES" dirty="0"/>
              <a:t>[Subtitulo]</a:t>
            </a:r>
          </a:p>
        </p:txBody>
      </p:sp>
      <p:sp>
        <p:nvSpPr>
          <p:cNvPr id="21" name="Rectangle 20"/>
          <p:cNvSpPr/>
          <p:nvPr userDrawn="1"/>
        </p:nvSpPr>
        <p:spPr bwMode="auto">
          <a:xfrm>
            <a:off x="3621405" y="460375"/>
            <a:ext cx="65088" cy="1337687"/>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marL="0" marR="0" lvl="0" indent="0" algn="ctr" defTabSz="912813" rtl="0" eaLnBrk="1" fontAlgn="base" latinLnBrk="0" hangingPunct="1">
              <a:lnSpc>
                <a:spcPct val="100000"/>
              </a:lnSpc>
              <a:spcBef>
                <a:spcPct val="0"/>
              </a:spcBef>
              <a:spcAft>
                <a:spcPct val="0"/>
              </a:spcAft>
              <a:buClrTx/>
              <a:buSzTx/>
              <a:buFontTx/>
              <a:buNone/>
              <a:tabLst/>
              <a:defRPr/>
            </a:pPr>
            <a:endParaRPr kumimoji="0" lang="es-AR" altLang="en-US" sz="1800" b="0" i="0" u="none" strike="noStrike" kern="1200" cap="none" spc="0" normalizeH="0" baseline="0" noProof="0">
              <a:ln>
                <a:noFill/>
              </a:ln>
              <a:solidFill>
                <a:prstClr val="white"/>
              </a:solidFill>
              <a:effectLst/>
              <a:uLnTx/>
              <a:uFillTx/>
              <a:latin typeface="Poppins" charset="0"/>
              <a:ea typeface="Poppins" charset="0"/>
              <a:cs typeface="Poppins" charset="0"/>
            </a:endParaRPr>
          </a:p>
        </p:txBody>
      </p:sp>
      <p:sp>
        <p:nvSpPr>
          <p:cNvPr id="2" name="TextBox 1"/>
          <p:cNvSpPr txBox="1"/>
          <p:nvPr userDrawn="1"/>
        </p:nvSpPr>
        <p:spPr>
          <a:xfrm>
            <a:off x="869296" y="5529496"/>
            <a:ext cx="705321" cy="246221"/>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s-AR" sz="1600" b="0" i="0" u="none" strike="noStrike" kern="1200" cap="none" spc="0" normalizeH="0" baseline="0" noProof="0">
                <a:ln>
                  <a:noFill/>
                </a:ln>
                <a:solidFill>
                  <a:prstClr val="black"/>
                </a:solidFill>
                <a:effectLst/>
                <a:uLnTx/>
                <a:uFillTx/>
                <a:latin typeface="Poppins Medium" panose="02000000000000000000" pitchFamily="2" charset="0"/>
                <a:ea typeface="ＭＳ Ｐゴシック" charset="0"/>
                <a:cs typeface="Poppins Medium" panose="02000000000000000000" pitchFamily="2" charset="0"/>
              </a:rPr>
              <a:t>Equipo</a:t>
            </a:r>
          </a:p>
        </p:txBody>
      </p:sp>
      <p:sp>
        <p:nvSpPr>
          <p:cNvPr id="22" name="TextBox 21"/>
          <p:cNvSpPr txBox="1"/>
          <p:nvPr userDrawn="1"/>
        </p:nvSpPr>
        <p:spPr>
          <a:xfrm>
            <a:off x="4557773" y="5529496"/>
            <a:ext cx="971420" cy="246221"/>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s-AR" sz="1600" b="0" i="0" u="none" strike="noStrike" kern="1200" cap="none" spc="0" normalizeH="0" baseline="0" noProof="0">
                <a:ln>
                  <a:noFill/>
                </a:ln>
                <a:solidFill>
                  <a:prstClr val="black"/>
                </a:solidFill>
                <a:effectLst/>
                <a:uLnTx/>
                <a:uFillTx/>
                <a:latin typeface="Poppins Medium" panose="02000000000000000000" pitchFamily="2" charset="0"/>
                <a:ea typeface="ＭＳ Ｐゴシック" charset="0"/>
                <a:cs typeface="Poppins Medium" panose="02000000000000000000" pitchFamily="2" charset="0"/>
              </a:rPr>
              <a:t>Objetivos</a:t>
            </a:r>
          </a:p>
        </p:txBody>
      </p:sp>
      <p:sp>
        <p:nvSpPr>
          <p:cNvPr id="23" name="TextBox 22"/>
          <p:cNvSpPr txBox="1"/>
          <p:nvPr userDrawn="1"/>
        </p:nvSpPr>
        <p:spPr>
          <a:xfrm>
            <a:off x="8485381" y="5529496"/>
            <a:ext cx="780663" cy="246221"/>
          </a:xfrm>
          <a:prstGeom prst="rect">
            <a:avLst/>
          </a:prstGeom>
          <a:noFill/>
        </p:spPr>
        <p:txBody>
          <a:bodyPr wrap="non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s-AR" sz="1600" b="0" i="0" u="none" strike="noStrike" kern="1200" cap="none" spc="0" normalizeH="0" baseline="0" noProof="0">
                <a:ln>
                  <a:noFill/>
                </a:ln>
                <a:solidFill>
                  <a:prstClr val="black"/>
                </a:solidFill>
                <a:effectLst/>
                <a:uLnTx/>
                <a:uFillTx/>
                <a:latin typeface="Poppins Medium" panose="02000000000000000000" pitchFamily="2" charset="0"/>
                <a:ea typeface="ＭＳ Ｐゴシック" charset="0"/>
                <a:cs typeface="Poppins Medium" panose="02000000000000000000" pitchFamily="2" charset="0"/>
              </a:rPr>
              <a:t>Tiempo</a:t>
            </a:r>
          </a:p>
        </p:txBody>
      </p:sp>
      <p:sp>
        <p:nvSpPr>
          <p:cNvPr id="24" name="Text Placeholder 4"/>
          <p:cNvSpPr>
            <a:spLocks noGrp="1"/>
          </p:cNvSpPr>
          <p:nvPr>
            <p:ph type="body" sz="quarter" idx="20"/>
          </p:nvPr>
        </p:nvSpPr>
        <p:spPr>
          <a:xfrm>
            <a:off x="5658875"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
        <p:nvSpPr>
          <p:cNvPr id="25" name="Text Placeholder 4"/>
          <p:cNvSpPr>
            <a:spLocks noGrp="1"/>
          </p:cNvSpPr>
          <p:nvPr>
            <p:ph type="body" sz="quarter" idx="21"/>
          </p:nvPr>
        </p:nvSpPr>
        <p:spPr>
          <a:xfrm>
            <a:off x="9412727" y="4773281"/>
            <a:ext cx="2233841" cy="1473517"/>
          </a:xfrm>
          <a:prstGeom prst="rect">
            <a:avLst/>
          </a:prstGeom>
        </p:spPr>
        <p:txBody>
          <a:bodyPr/>
          <a:lstStyle>
            <a:lvl1pPr marL="0" indent="0">
              <a:buFont typeface="Arial" charset="0"/>
              <a:buNone/>
              <a:defRPr sz="1800" b="0" baseline="0">
                <a:latin typeface="Tahoma" panose="020B0604030504040204" pitchFamily="34" charset="0"/>
                <a:ea typeface="Tahoma" panose="020B0604030504040204" pitchFamily="34" charset="0"/>
                <a:cs typeface="Tahoma" panose="020B0604030504040204" pitchFamily="34" charset="0"/>
              </a:defRPr>
            </a:lvl1pPr>
            <a:lvl2pPr>
              <a:defRPr sz="1200">
                <a:latin typeface="Poppins" charset="0"/>
                <a:ea typeface="Poppins" charset="0"/>
                <a:cs typeface="Poppins" charset="0"/>
              </a:defRPr>
            </a:lvl2pPr>
            <a:lvl3pPr>
              <a:defRPr sz="1200">
                <a:latin typeface="Poppins" charset="0"/>
                <a:ea typeface="Poppins" charset="0"/>
                <a:cs typeface="Poppins" charset="0"/>
              </a:defRPr>
            </a:lvl3pPr>
            <a:lvl4pPr>
              <a:defRPr sz="1100">
                <a:latin typeface="+mj-lt"/>
              </a:defRPr>
            </a:lvl4pPr>
            <a:lvl5pPr>
              <a:defRPr sz="1100">
                <a:latin typeface="+mj-lt"/>
              </a:defRPr>
            </a:lvl5pPr>
          </a:lstStyle>
          <a:p>
            <a:pPr lvl="0"/>
            <a:r>
              <a:rPr lang="es-ES" dirty="0" err="1"/>
              <a:t>Click</a:t>
            </a:r>
            <a:r>
              <a:rPr lang="es-ES" dirty="0"/>
              <a:t> to </a:t>
            </a:r>
            <a:r>
              <a:rPr lang="es-ES" dirty="0" err="1"/>
              <a:t>edit</a:t>
            </a:r>
            <a:r>
              <a:rPr lang="es-ES" dirty="0"/>
              <a:t> Master </a:t>
            </a:r>
            <a:r>
              <a:rPr lang="es-ES" dirty="0" err="1"/>
              <a:t>text</a:t>
            </a:r>
            <a:r>
              <a:rPr lang="es-ES" dirty="0"/>
              <a:t> </a:t>
            </a:r>
            <a:r>
              <a:rPr lang="es-ES" dirty="0" err="1"/>
              <a:t>styles</a:t>
            </a:r>
            <a:endParaRPr lang="es-ES" dirty="0"/>
          </a:p>
        </p:txBody>
      </p:sp>
    </p:spTree>
    <p:extLst>
      <p:ext uri="{BB962C8B-B14F-4D97-AF65-F5344CB8AC3E}">
        <p14:creationId xmlns:p14="http://schemas.microsoft.com/office/powerpoint/2010/main" val="1012660751"/>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4820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rgentin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716396"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7252667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i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581314"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314033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mbi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43660"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9767417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02096"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3720954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xico">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1" y="3013871"/>
            <a:ext cx="9664442"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19486635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ruguay">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p:cNvSpPr>
            <a:spLocks noGrp="1"/>
          </p:cNvSpPr>
          <p:nvPr>
            <p:ph type="body" sz="quarter" idx="10" hasCustomPrompt="1"/>
          </p:nvPr>
        </p:nvSpPr>
        <p:spPr>
          <a:xfrm>
            <a:off x="1110930" y="3013871"/>
            <a:ext cx="9747569" cy="1314053"/>
          </a:xfrm>
          <a:prstGeom prst="rect">
            <a:avLst/>
          </a:prstGeom>
        </p:spPr>
        <p:txBody>
          <a:bodyPr/>
          <a:lstStyle>
            <a:lvl1pPr marL="0" indent="0">
              <a:buNone/>
              <a:defRPr sz="4800" b="1" i="0" baseline="0">
                <a:solidFill>
                  <a:schemeClr val="tx1"/>
                </a:solidFill>
                <a:effectLst/>
                <a:latin typeface="Poppins SemiBold" charset="0"/>
                <a:ea typeface="Poppins SemiBold" charset="0"/>
                <a:cs typeface="Poppins SemiBold" charset="0"/>
              </a:defRPr>
            </a:lvl1pPr>
            <a:lvl2pPr marL="339725" indent="0">
              <a:buNone/>
              <a:defRPr sz="3200">
                <a:solidFill>
                  <a:schemeClr val="tx1"/>
                </a:solidFill>
                <a:latin typeface="+mj-lt"/>
              </a:defRPr>
            </a:lvl2pPr>
            <a:lvl3pPr marL="573088" indent="0">
              <a:buNone/>
              <a:defRPr sz="3200">
                <a:solidFill>
                  <a:schemeClr val="tx1"/>
                </a:solidFill>
                <a:latin typeface="+mj-lt"/>
              </a:defRPr>
            </a:lvl3pPr>
            <a:lvl4pPr marL="798513" indent="0">
              <a:buNone/>
              <a:defRPr sz="3200">
                <a:solidFill>
                  <a:schemeClr val="tx1"/>
                </a:solidFill>
                <a:latin typeface="+mj-lt"/>
              </a:defRPr>
            </a:lvl4pPr>
            <a:lvl5pPr marL="1030288" indent="0">
              <a:buNone/>
              <a:defRPr sz="3200">
                <a:solidFill>
                  <a:schemeClr val="tx1"/>
                </a:solidFill>
                <a:latin typeface="+mj-lt"/>
              </a:defRPr>
            </a:lvl5pPr>
          </a:lstStyle>
          <a:p>
            <a:pPr lvl="0"/>
            <a:r>
              <a:rPr lang="es-ES" dirty="0"/>
              <a:t>[Título de la presentación]</a:t>
            </a:r>
          </a:p>
        </p:txBody>
      </p:sp>
      <p:sp>
        <p:nvSpPr>
          <p:cNvPr id="10" name="Text Placeholder 10"/>
          <p:cNvSpPr>
            <a:spLocks noGrp="1"/>
          </p:cNvSpPr>
          <p:nvPr>
            <p:ph type="body" sz="quarter" idx="15" hasCustomPrompt="1"/>
          </p:nvPr>
        </p:nvSpPr>
        <p:spPr>
          <a:xfrm>
            <a:off x="1110931" y="5237635"/>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1110931" y="5601491"/>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1110931" y="5865651"/>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1602866"/>
            <a:ext cx="2631827" cy="968849"/>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29575" y="4036403"/>
            <a:ext cx="4159250" cy="2820848"/>
          </a:xfrm>
          <a:prstGeom prst="rect">
            <a:avLst/>
          </a:prstGeom>
        </p:spPr>
      </p:pic>
    </p:spTree>
    <p:extLst>
      <p:ext uri="{BB962C8B-B14F-4D97-AF65-F5344CB8AC3E}">
        <p14:creationId xmlns:p14="http://schemas.microsoft.com/office/powerpoint/2010/main" val="30139372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rátula 1 nomb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5" name="Picture 1"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107" cy="381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0"/>
          <p:cNvSpPr>
            <a:spLocks noGrp="1"/>
          </p:cNvSpPr>
          <p:nvPr>
            <p:ph type="body" sz="quarter" idx="15" hasCustomPrompt="1"/>
          </p:nvPr>
        </p:nvSpPr>
        <p:spPr>
          <a:xfrm>
            <a:off x="764564" y="5085241"/>
            <a:ext cx="4795838" cy="365760"/>
          </a:xfrm>
          <a:prstGeom prst="rect">
            <a:avLst/>
          </a:prstGeom>
        </p:spPr>
        <p:txBody>
          <a:bodyPr/>
          <a:lstStyle>
            <a:lvl1pPr marL="0" indent="0">
              <a:buNone/>
              <a:defRPr sz="2000" b="0" i="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[Nombre Completo]</a:t>
            </a:r>
          </a:p>
        </p:txBody>
      </p:sp>
      <p:sp>
        <p:nvSpPr>
          <p:cNvPr id="11" name="Text Placeholder 10"/>
          <p:cNvSpPr>
            <a:spLocks noGrp="1"/>
          </p:cNvSpPr>
          <p:nvPr>
            <p:ph type="body" sz="quarter" idx="16" hasCustomPrompt="1"/>
          </p:nvPr>
        </p:nvSpPr>
        <p:spPr>
          <a:xfrm>
            <a:off x="764564" y="5449097"/>
            <a:ext cx="4795838" cy="264160"/>
          </a:xfrm>
          <a:prstGeom prst="rect">
            <a:avLst/>
          </a:prstGeom>
        </p:spPr>
        <p:txBody>
          <a:bodyPr/>
          <a:lstStyle>
            <a:lvl1pPr marL="0" indent="0">
              <a:buNone/>
              <a:defRPr sz="14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[Role </a:t>
            </a:r>
            <a:r>
              <a:rPr lang="es-ES" dirty="0" err="1"/>
              <a:t>Title</a:t>
            </a:r>
            <a:r>
              <a:rPr lang="es-ES" dirty="0"/>
              <a:t>]</a:t>
            </a:r>
          </a:p>
        </p:txBody>
      </p:sp>
      <p:sp>
        <p:nvSpPr>
          <p:cNvPr id="12" name="Text Placeholder 10"/>
          <p:cNvSpPr>
            <a:spLocks noGrp="1"/>
          </p:cNvSpPr>
          <p:nvPr>
            <p:ph type="body" sz="quarter" idx="17" hasCustomPrompt="1"/>
          </p:nvPr>
        </p:nvSpPr>
        <p:spPr>
          <a:xfrm>
            <a:off x="764564" y="5713257"/>
            <a:ext cx="4795838" cy="264160"/>
          </a:xfrm>
          <a:prstGeom prst="rect">
            <a:avLst/>
          </a:prstGeom>
        </p:spPr>
        <p:txBody>
          <a:bodyPr/>
          <a:lstStyle>
            <a:lvl1pPr marL="0" indent="0">
              <a:buNone/>
              <a:defRPr sz="1100" b="0" i="0" baseline="0">
                <a:solidFill>
                  <a:schemeClr val="tx1">
                    <a:lumMod val="95000"/>
                  </a:schemeClr>
                </a:solidFill>
                <a:latin typeface="Poppins" charset="0"/>
                <a:ea typeface="Poppins" charset="0"/>
                <a:cs typeface="Poppins" charset="0"/>
              </a:defRPr>
            </a:lvl1pPr>
            <a:lvl2pPr>
              <a:defRPr sz="900">
                <a:solidFill>
                  <a:schemeClr val="tx1"/>
                </a:solidFill>
                <a:latin typeface="+mj-lt"/>
              </a:defRPr>
            </a:lvl2pPr>
            <a:lvl3pPr>
              <a:defRPr sz="900">
                <a:solidFill>
                  <a:schemeClr val="tx1"/>
                </a:solidFill>
                <a:latin typeface="+mj-lt"/>
              </a:defRPr>
            </a:lvl3pPr>
            <a:lvl4pPr>
              <a:defRPr sz="900">
                <a:solidFill>
                  <a:schemeClr val="tx1"/>
                </a:solidFill>
                <a:latin typeface="+mj-lt"/>
              </a:defRPr>
            </a:lvl4pPr>
            <a:lvl5pPr>
              <a:defRPr sz="900">
                <a:solidFill>
                  <a:schemeClr val="tx1"/>
                </a:solidFill>
                <a:latin typeface="+mj-lt"/>
              </a:defRPr>
            </a:lvl5pPr>
          </a:lstStyle>
          <a:p>
            <a:pPr lvl="0"/>
            <a:r>
              <a:rPr lang="es-ES" dirty="0"/>
              <a:t>[</a:t>
            </a:r>
            <a:r>
              <a:rPr lang="es-ES" dirty="0" err="1"/>
              <a:t>alias@lagash.com</a:t>
            </a:r>
            <a:r>
              <a:rPr lang="es-ES" dirty="0"/>
              <a:t>]</a:t>
            </a:r>
          </a:p>
        </p:txBody>
      </p:sp>
      <p:pic>
        <p:nvPicPr>
          <p:cNvPr id="13" name="Picture 12"/>
          <p:cNvPicPr>
            <a:picLocks noChangeAspect="1"/>
          </p:cNvPicPr>
          <p:nvPr userDrawn="1"/>
        </p:nvPicPr>
        <p:blipFill rotWithShape="1">
          <a:blip r:embed="rId4" cstate="hqprint">
            <a:biLevel thresh="25000"/>
            <a:extLst>
              <a:ext uri="{28A0092B-C50C-407E-A947-70E740481C1C}">
                <a14:useLocalDpi xmlns:a14="http://schemas.microsoft.com/office/drawing/2010/main"/>
              </a:ext>
            </a:extLst>
          </a:blip>
          <a:srcRect/>
          <a:stretch/>
        </p:blipFill>
        <p:spPr>
          <a:xfrm>
            <a:off x="877023" y="397520"/>
            <a:ext cx="2631827" cy="968849"/>
          </a:xfrm>
          <a:prstGeom prst="rect">
            <a:avLst/>
          </a:prstGeom>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7023" y="526472"/>
            <a:ext cx="1813329" cy="466932"/>
          </a:xfrm>
          <a:prstGeom prst="rect">
            <a:avLst/>
          </a:prstGeom>
        </p:spPr>
      </p:pic>
    </p:spTree>
    <p:extLst>
      <p:ext uri="{BB962C8B-B14F-4D97-AF65-F5344CB8AC3E}">
        <p14:creationId xmlns:p14="http://schemas.microsoft.com/office/powerpoint/2010/main" val="13063548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4688" r:id="rId1"/>
    <p:sldLayoutId id="2147484690" r:id="rId2"/>
    <p:sldLayoutId id="2147484691" r:id="rId3"/>
    <p:sldLayoutId id="2147484692" r:id="rId4"/>
    <p:sldLayoutId id="2147484693" r:id="rId5"/>
    <p:sldLayoutId id="2147484694" r:id="rId6"/>
    <p:sldLayoutId id="2147484695" r:id="rId7"/>
    <p:sldLayoutId id="2147484696" r:id="rId8"/>
    <p:sldLayoutId id="2147484727" r:id="rId9"/>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458692"/>
      </p:ext>
    </p:extLst>
  </p:cSld>
  <p:clrMap bg1="dk1" tx1="lt1" bg2="dk2" tx2="lt2" accent1="accent1" accent2="accent2" accent3="accent3" accent4="accent4" accent5="accent5" accent6="accent6" hlink="hlink" folHlink="folHlink"/>
  <p:sldLayoutIdLst>
    <p:sldLayoutId id="2147484725" r:id="rId1"/>
    <p:sldLayoutId id="2147484728" r:id="rId2"/>
    <p:sldLayoutId id="2147484723" r:id="rId3"/>
    <p:sldLayoutId id="2147484729" r:id="rId4"/>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4"/>
          <p:cNvSpPr txBox="1"/>
          <p:nvPr userDrawn="1"/>
        </p:nvSpPr>
        <p:spPr>
          <a:xfrm>
            <a:off x="10140462" y="6633569"/>
            <a:ext cx="1620677" cy="153888"/>
          </a:xfrm>
          <a:prstGeom prst="rect">
            <a:avLst/>
          </a:prstGeom>
          <a:noFill/>
        </p:spPr>
        <p:txBody>
          <a:bodyPr wrap="square" lIns="0" tIns="0" rIns="0" bIns="0" rtlCol="0">
            <a:spAutoFit/>
          </a:bodyPr>
          <a:lstStyle/>
          <a:p>
            <a:pPr algn="r" eaLnBrk="1" hangingPunct="1"/>
            <a:r>
              <a:rPr lang="en-US" sz="1000" dirty="0">
                <a:solidFill>
                  <a:srgbClr val="1D4BF1"/>
                </a:solidFill>
                <a:latin typeface="Poppins" charset="0"/>
                <a:ea typeface="Poppins" charset="0"/>
                <a:cs typeface="Poppins" charset="0"/>
              </a:rPr>
              <a:t>Embrace the challenge</a:t>
            </a:r>
            <a:endParaRPr lang="en-US" sz="2800" dirty="0">
              <a:solidFill>
                <a:srgbClr val="1D4BF1"/>
              </a:solidFill>
              <a:latin typeface="Poppins" charset="0"/>
              <a:ea typeface="Poppins" charset="0"/>
              <a:cs typeface="Poppins" charset="0"/>
            </a:endParaRPr>
          </a:p>
        </p:txBody>
      </p:sp>
      <p:sp>
        <p:nvSpPr>
          <p:cNvPr id="3" name="TextBox 4"/>
          <p:cNvSpPr txBox="1"/>
          <p:nvPr userDrawn="1"/>
        </p:nvSpPr>
        <p:spPr>
          <a:xfrm>
            <a:off x="497676" y="6633569"/>
            <a:ext cx="2265454" cy="153888"/>
          </a:xfrm>
          <a:prstGeom prst="rect">
            <a:avLst/>
          </a:prstGeom>
          <a:noFill/>
        </p:spPr>
        <p:txBody>
          <a:bodyPr wrap="square" lIns="0" tIns="0" rIns="0" bIns="0" rtlCol="0">
            <a:spAutoFit/>
          </a:bodyPr>
          <a:lstStyle/>
          <a:p>
            <a:pPr eaLnBrk="1" hangingPunct="1"/>
            <a:r>
              <a:rPr lang="en-US" sz="1000" b="1" dirty="0">
                <a:solidFill>
                  <a:srgbClr val="1D4BF1"/>
                </a:solidFill>
                <a:latin typeface="Poppins" charset="0"/>
                <a:ea typeface="Poppins" charset="0"/>
                <a:cs typeface="Poppins" charset="0"/>
              </a:rPr>
              <a:t>lagash.com</a:t>
            </a:r>
            <a:endParaRPr lang="en-US" sz="2800" b="1" dirty="0">
              <a:solidFill>
                <a:srgbClr val="1D4BF1"/>
              </a:solidFill>
              <a:latin typeface="Poppins" charset="0"/>
              <a:ea typeface="Poppins" charset="0"/>
              <a:cs typeface="Poppins" charset="0"/>
            </a:endParaRPr>
          </a:p>
        </p:txBody>
      </p:sp>
      <p:sp>
        <p:nvSpPr>
          <p:cNvPr id="4"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16"/>
          <p:cNvGrpSpPr/>
          <p:nvPr userDrawn="1"/>
        </p:nvGrpSpPr>
        <p:grpSpPr>
          <a:xfrm rot="16200000">
            <a:off x="11817609" y="567160"/>
            <a:ext cx="2115665" cy="981344"/>
            <a:chOff x="745595" y="1957755"/>
            <a:chExt cx="2115665" cy="981344"/>
          </a:xfrm>
        </p:grpSpPr>
        <p:sp>
          <p:nvSpPr>
            <p:cNvPr id="6" name="Oval 3"/>
            <p:cNvSpPr/>
            <p:nvPr/>
          </p:nvSpPr>
          <p:spPr>
            <a:xfrm>
              <a:off x="745595" y="1957755"/>
              <a:ext cx="441630" cy="441630"/>
            </a:xfrm>
            <a:prstGeom prst="ellipse">
              <a:avLst/>
            </a:prstGeom>
            <a:solidFill>
              <a:srgbClr val="1E4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7" name="Oval 4"/>
            <p:cNvSpPr/>
            <p:nvPr/>
          </p:nvSpPr>
          <p:spPr>
            <a:xfrm>
              <a:off x="1303606" y="1957755"/>
              <a:ext cx="441630" cy="441630"/>
            </a:xfrm>
            <a:prstGeom prst="ellipse">
              <a:avLst/>
            </a:prstGeom>
            <a:solidFill>
              <a:srgbClr val="280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8" name="Oval 5"/>
            <p:cNvSpPr/>
            <p:nvPr/>
          </p:nvSpPr>
          <p:spPr>
            <a:xfrm>
              <a:off x="1861618" y="1957755"/>
              <a:ext cx="441630" cy="441630"/>
            </a:xfrm>
            <a:prstGeom prst="ellipse">
              <a:avLst/>
            </a:prstGeom>
            <a:solidFill>
              <a:srgbClr val="190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9" name="Oval 6"/>
            <p:cNvSpPr/>
            <p:nvPr/>
          </p:nvSpPr>
          <p:spPr>
            <a:xfrm>
              <a:off x="2419630" y="1957755"/>
              <a:ext cx="441630" cy="441630"/>
            </a:xfrm>
            <a:prstGeom prst="ellipse">
              <a:avLst/>
            </a:prstGeom>
            <a:solidFill>
              <a:srgbClr val="14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0" name="Oval 7"/>
            <p:cNvSpPr/>
            <p:nvPr/>
          </p:nvSpPr>
          <p:spPr>
            <a:xfrm>
              <a:off x="745595" y="2497469"/>
              <a:ext cx="441630" cy="441630"/>
            </a:xfrm>
            <a:prstGeom prst="ellipse">
              <a:avLst/>
            </a:prstGeom>
            <a:solidFill>
              <a:srgbClr val="96C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1" name="Oval 8"/>
            <p:cNvSpPr/>
            <p:nvPr/>
          </p:nvSpPr>
          <p:spPr>
            <a:xfrm>
              <a:off x="1303606" y="2497469"/>
              <a:ext cx="441630" cy="441630"/>
            </a:xfrm>
            <a:prstGeom prst="ellipse">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2" name="Oval 9"/>
            <p:cNvSpPr/>
            <p:nvPr/>
          </p:nvSpPr>
          <p:spPr>
            <a:xfrm>
              <a:off x="1861618" y="2497469"/>
              <a:ext cx="441630" cy="441630"/>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3" name="Oval 10"/>
            <p:cNvSpPr/>
            <p:nvPr/>
          </p:nvSpPr>
          <p:spPr>
            <a:xfrm>
              <a:off x="2419630" y="2497469"/>
              <a:ext cx="441630" cy="441630"/>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grpSp>
    </p:spTree>
    <p:extLst>
      <p:ext uri="{BB962C8B-B14F-4D97-AF65-F5344CB8AC3E}">
        <p14:creationId xmlns:p14="http://schemas.microsoft.com/office/powerpoint/2010/main" val="2875417628"/>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p:cNvSpPr txBox="1"/>
          <p:nvPr userDrawn="1"/>
        </p:nvSpPr>
        <p:spPr>
          <a:xfrm>
            <a:off x="10140462" y="6633569"/>
            <a:ext cx="1620677" cy="153888"/>
          </a:xfrm>
          <a:prstGeom prst="rect">
            <a:avLst/>
          </a:prstGeom>
          <a:noFill/>
        </p:spPr>
        <p:txBody>
          <a:bodyPr wrap="square" lIns="0" tIns="0" rIns="0" bIns="0" rtlCol="0">
            <a:spAutoFit/>
          </a:bodyPr>
          <a:lstStyle/>
          <a:p>
            <a:pPr algn="r" eaLnBrk="1" hangingPunct="1"/>
            <a:r>
              <a:rPr lang="en-US" sz="1000" dirty="0">
                <a:solidFill>
                  <a:srgbClr val="1D4BF1"/>
                </a:solidFill>
                <a:latin typeface="Poppins" charset="0"/>
                <a:ea typeface="Poppins" charset="0"/>
                <a:cs typeface="Poppins" charset="0"/>
              </a:rPr>
              <a:t>Embrace the challenge</a:t>
            </a:r>
            <a:endParaRPr lang="en-US" sz="2800" dirty="0">
              <a:solidFill>
                <a:srgbClr val="1D4BF1"/>
              </a:solidFill>
              <a:latin typeface="Poppins" charset="0"/>
              <a:ea typeface="Poppins" charset="0"/>
              <a:cs typeface="Poppins" charset="0"/>
            </a:endParaRPr>
          </a:p>
        </p:txBody>
      </p:sp>
      <p:sp>
        <p:nvSpPr>
          <p:cNvPr id="5" name="TextBox 4"/>
          <p:cNvSpPr txBox="1"/>
          <p:nvPr userDrawn="1"/>
        </p:nvSpPr>
        <p:spPr>
          <a:xfrm>
            <a:off x="497676" y="6633569"/>
            <a:ext cx="2265454" cy="153888"/>
          </a:xfrm>
          <a:prstGeom prst="rect">
            <a:avLst/>
          </a:prstGeom>
          <a:noFill/>
        </p:spPr>
        <p:txBody>
          <a:bodyPr wrap="square" lIns="0" tIns="0" rIns="0" bIns="0" rtlCol="0">
            <a:spAutoFit/>
          </a:bodyPr>
          <a:lstStyle/>
          <a:p>
            <a:pPr eaLnBrk="1" hangingPunct="1"/>
            <a:r>
              <a:rPr lang="en-US" sz="1000" dirty="0">
                <a:solidFill>
                  <a:srgbClr val="1D4BF1"/>
                </a:solidFill>
                <a:latin typeface="Poppins" charset="0"/>
                <a:ea typeface="Poppins" charset="0"/>
                <a:cs typeface="Poppins" charset="0"/>
              </a:rPr>
              <a:t>lagash.com</a:t>
            </a:r>
            <a:endParaRPr lang="en-US" sz="2800" dirty="0">
              <a:solidFill>
                <a:srgbClr val="1D4BF1"/>
              </a:solidFill>
              <a:latin typeface="Poppins" charset="0"/>
              <a:ea typeface="Poppins" charset="0"/>
              <a:cs typeface="Poppins" charset="0"/>
            </a:endParaRPr>
          </a:p>
        </p:txBody>
      </p:sp>
      <p:sp>
        <p:nvSpPr>
          <p:cNvPr id="2"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16"/>
          <p:cNvGrpSpPr/>
          <p:nvPr userDrawn="1"/>
        </p:nvGrpSpPr>
        <p:grpSpPr>
          <a:xfrm rot="16200000">
            <a:off x="11817609" y="567160"/>
            <a:ext cx="2115665" cy="981344"/>
            <a:chOff x="745595" y="1957755"/>
            <a:chExt cx="2115665" cy="981344"/>
          </a:xfrm>
        </p:grpSpPr>
        <p:sp>
          <p:nvSpPr>
            <p:cNvPr id="7" name="Oval 3"/>
            <p:cNvSpPr/>
            <p:nvPr/>
          </p:nvSpPr>
          <p:spPr>
            <a:xfrm>
              <a:off x="745595" y="1957755"/>
              <a:ext cx="441630" cy="441630"/>
            </a:xfrm>
            <a:prstGeom prst="ellipse">
              <a:avLst/>
            </a:prstGeom>
            <a:solidFill>
              <a:srgbClr val="1E4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8" name="Oval 4"/>
            <p:cNvSpPr/>
            <p:nvPr/>
          </p:nvSpPr>
          <p:spPr>
            <a:xfrm>
              <a:off x="1303606" y="1957755"/>
              <a:ext cx="441630" cy="441630"/>
            </a:xfrm>
            <a:prstGeom prst="ellipse">
              <a:avLst/>
            </a:prstGeom>
            <a:solidFill>
              <a:srgbClr val="280F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9" name="Oval 5"/>
            <p:cNvSpPr/>
            <p:nvPr/>
          </p:nvSpPr>
          <p:spPr>
            <a:xfrm>
              <a:off x="1861618" y="1957755"/>
              <a:ext cx="441630" cy="441630"/>
            </a:xfrm>
            <a:prstGeom prst="ellipse">
              <a:avLst/>
            </a:prstGeom>
            <a:solidFill>
              <a:srgbClr val="190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0" name="Oval 6"/>
            <p:cNvSpPr/>
            <p:nvPr/>
          </p:nvSpPr>
          <p:spPr>
            <a:xfrm>
              <a:off x="2419630" y="1957755"/>
              <a:ext cx="441630" cy="441630"/>
            </a:xfrm>
            <a:prstGeom prst="ellipse">
              <a:avLst/>
            </a:prstGeom>
            <a:solidFill>
              <a:srgbClr val="140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1" name="Oval 7"/>
            <p:cNvSpPr/>
            <p:nvPr/>
          </p:nvSpPr>
          <p:spPr>
            <a:xfrm>
              <a:off x="745595" y="2497469"/>
              <a:ext cx="441630" cy="441630"/>
            </a:xfrm>
            <a:prstGeom prst="ellipse">
              <a:avLst/>
            </a:prstGeom>
            <a:solidFill>
              <a:srgbClr val="96C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2" name="Oval 8"/>
            <p:cNvSpPr/>
            <p:nvPr/>
          </p:nvSpPr>
          <p:spPr>
            <a:xfrm>
              <a:off x="1303606" y="2497469"/>
              <a:ext cx="441630" cy="441630"/>
            </a:xfrm>
            <a:prstGeom prst="ellipse">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3" name="Oval 9"/>
            <p:cNvSpPr/>
            <p:nvPr/>
          </p:nvSpPr>
          <p:spPr>
            <a:xfrm>
              <a:off x="1861618" y="2497469"/>
              <a:ext cx="441630" cy="441630"/>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sp>
          <p:nvSpPr>
            <p:cNvPr id="14" name="Oval 10"/>
            <p:cNvSpPr/>
            <p:nvPr/>
          </p:nvSpPr>
          <p:spPr>
            <a:xfrm>
              <a:off x="2419630" y="2497469"/>
              <a:ext cx="441630" cy="441630"/>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endParaRPr>
            </a:p>
          </p:txBody>
        </p:sp>
      </p:grpSp>
    </p:spTree>
  </p:cSld>
  <p:clrMap bg1="dk1" tx1="lt1" bg2="dk2" tx2="lt2" accent1="accent1" accent2="accent2" accent3="accent3" accent4="accent4" accent5="accent5" accent6="accent6" hlink="hlink" folHlink="folHlink"/>
  <p:sldLayoutIdLst>
    <p:sldLayoutId id="2147484714" r:id="rId1"/>
    <p:sldLayoutId id="2147484702" r:id="rId2"/>
    <p:sldLayoutId id="2147484708" r:id="rId3"/>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42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2819E6"/>
            </a:gs>
            <a:gs pos="100000">
              <a:srgbClr val="19139D"/>
            </a:gs>
          </a:gsLst>
          <a:lin ang="54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291550"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Argentina | Buenos Aires</a:t>
            </a:r>
          </a:p>
          <a:p>
            <a:r>
              <a:rPr lang="es-AR" sz="900" b="0" i="0" dirty="0">
                <a:solidFill>
                  <a:schemeClr val="tx1"/>
                </a:solidFill>
                <a:latin typeface="Poppins" charset="0"/>
                <a:ea typeface="Poppins" charset="0"/>
                <a:cs typeface="Poppins" charset="0"/>
              </a:rPr>
              <a:t>+54 (11) 4982 4185</a:t>
            </a:r>
          </a:p>
          <a:p>
            <a:r>
              <a:rPr lang="es-AR" sz="900" b="0" i="0" dirty="0">
                <a:solidFill>
                  <a:srgbClr val="92D050"/>
                </a:solidFill>
                <a:latin typeface="Poppins" charset="0"/>
                <a:ea typeface="Poppins" charset="0"/>
                <a:cs typeface="Poppins" charset="0"/>
              </a:rPr>
              <a:t>info@lagash.com</a:t>
            </a:r>
          </a:p>
        </p:txBody>
      </p:sp>
      <p:sp>
        <p:nvSpPr>
          <p:cNvPr id="12" name="Rectangle 11"/>
          <p:cNvSpPr/>
          <p:nvPr userDrawn="1"/>
        </p:nvSpPr>
        <p:spPr>
          <a:xfrm>
            <a:off x="2312772"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Chile | Santiago de Chile</a:t>
            </a:r>
          </a:p>
          <a:p>
            <a:r>
              <a:rPr lang="es-AR" sz="900" b="0" i="0" dirty="0">
                <a:solidFill>
                  <a:schemeClr val="tx1"/>
                </a:solidFill>
                <a:latin typeface="Poppins" charset="0"/>
                <a:ea typeface="Poppins" charset="0"/>
                <a:cs typeface="Poppins" charset="0"/>
              </a:rPr>
              <a:t>+56 (2) 2231 9428</a:t>
            </a:r>
          </a:p>
          <a:p>
            <a:r>
              <a:rPr lang="es-AR" sz="900" b="0" i="0" dirty="0">
                <a:solidFill>
                  <a:srgbClr val="92D050"/>
                </a:solidFill>
                <a:latin typeface="Poppins" charset="0"/>
                <a:ea typeface="Poppins" charset="0"/>
                <a:cs typeface="Poppins" charset="0"/>
              </a:rPr>
              <a:t>info_chile@lagash.com</a:t>
            </a:r>
          </a:p>
        </p:txBody>
      </p:sp>
      <p:sp>
        <p:nvSpPr>
          <p:cNvPr id="13" name="Rectangle 12"/>
          <p:cNvSpPr/>
          <p:nvPr userDrawn="1"/>
        </p:nvSpPr>
        <p:spPr>
          <a:xfrm>
            <a:off x="4333994"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Colombia | Bogotá</a:t>
            </a:r>
          </a:p>
          <a:p>
            <a:r>
              <a:rPr lang="es-AR" sz="900" b="0" i="0" dirty="0">
                <a:solidFill>
                  <a:schemeClr val="tx1"/>
                </a:solidFill>
                <a:latin typeface="Poppins" charset="0"/>
                <a:ea typeface="Poppins" charset="0"/>
                <a:cs typeface="Poppins" charset="0"/>
              </a:rPr>
              <a:t>+57 (1) 750 5276</a:t>
            </a:r>
          </a:p>
          <a:p>
            <a:r>
              <a:rPr lang="es-AR" sz="900" b="0" i="0" dirty="0">
                <a:solidFill>
                  <a:srgbClr val="92D050"/>
                </a:solidFill>
                <a:latin typeface="Poppins" charset="0"/>
                <a:ea typeface="Poppins" charset="0"/>
                <a:cs typeface="Poppins" charset="0"/>
              </a:rPr>
              <a:t>info_colombia@lagash.com</a:t>
            </a:r>
          </a:p>
        </p:txBody>
      </p:sp>
      <p:sp>
        <p:nvSpPr>
          <p:cNvPr id="14" name="Rectangle 13"/>
          <p:cNvSpPr/>
          <p:nvPr userDrawn="1"/>
        </p:nvSpPr>
        <p:spPr>
          <a:xfrm>
            <a:off x="6355216" y="6033465"/>
            <a:ext cx="1948068"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México | México DF</a:t>
            </a:r>
          </a:p>
          <a:p>
            <a:r>
              <a:rPr lang="es-AR" sz="900" b="0" i="0" dirty="0">
                <a:solidFill>
                  <a:schemeClr val="tx1"/>
                </a:solidFill>
                <a:latin typeface="Poppins" charset="0"/>
                <a:ea typeface="Poppins" charset="0"/>
                <a:cs typeface="Poppins" charset="0"/>
              </a:rPr>
              <a:t>+52 (55) 6394 0617</a:t>
            </a:r>
          </a:p>
          <a:p>
            <a:r>
              <a:rPr lang="es-AR" sz="900" b="0" i="0" dirty="0">
                <a:solidFill>
                  <a:srgbClr val="92D050"/>
                </a:solidFill>
                <a:latin typeface="Poppins" charset="0"/>
                <a:ea typeface="Poppins" charset="0"/>
                <a:cs typeface="Poppins" charset="0"/>
              </a:rPr>
              <a:t>info_mexico@lagash.com</a:t>
            </a:r>
          </a:p>
        </p:txBody>
      </p:sp>
      <p:sp>
        <p:nvSpPr>
          <p:cNvPr id="15" name="Rectangle 14"/>
          <p:cNvSpPr/>
          <p:nvPr userDrawn="1"/>
        </p:nvSpPr>
        <p:spPr>
          <a:xfrm>
            <a:off x="8376438" y="6033465"/>
            <a:ext cx="1555803" cy="5078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USA | Seattle - US</a:t>
            </a:r>
          </a:p>
          <a:p>
            <a:r>
              <a:rPr lang="es-AR" sz="900" b="0" i="0" dirty="0">
                <a:solidFill>
                  <a:schemeClr val="tx1"/>
                </a:solidFill>
                <a:latin typeface="Poppins" charset="0"/>
                <a:ea typeface="Poppins" charset="0"/>
                <a:cs typeface="Poppins" charset="0"/>
              </a:rPr>
              <a:t>+1 844 4 </a:t>
            </a:r>
            <a:r>
              <a:rPr lang="es-AR" sz="900" b="0" i="0" dirty="0" err="1">
                <a:solidFill>
                  <a:schemeClr val="tx1"/>
                </a:solidFill>
                <a:latin typeface="Poppins" charset="0"/>
                <a:ea typeface="Poppins" charset="0"/>
                <a:cs typeface="Poppins" charset="0"/>
              </a:rPr>
              <a:t>Lagash</a:t>
            </a:r>
            <a:endParaRPr lang="es-AR" sz="900" b="0" i="0" dirty="0">
              <a:solidFill>
                <a:schemeClr val="tx1"/>
              </a:solidFill>
              <a:latin typeface="Poppins" charset="0"/>
              <a:ea typeface="Poppins" charset="0"/>
              <a:cs typeface="Poppins" charset="0"/>
            </a:endParaRPr>
          </a:p>
          <a:p>
            <a:r>
              <a:rPr lang="es-AR" sz="900" b="0" i="0" dirty="0">
                <a:solidFill>
                  <a:srgbClr val="92D050"/>
                </a:solidFill>
                <a:latin typeface="Poppins" charset="0"/>
                <a:ea typeface="Poppins" charset="0"/>
                <a:cs typeface="Poppins" charset="0"/>
              </a:rPr>
              <a:t>infousa@lagash.com</a:t>
            </a:r>
          </a:p>
        </p:txBody>
      </p:sp>
      <p:sp>
        <p:nvSpPr>
          <p:cNvPr id="16" name="Rectangle 15"/>
          <p:cNvSpPr/>
          <p:nvPr userDrawn="1"/>
        </p:nvSpPr>
        <p:spPr>
          <a:xfrm>
            <a:off x="10005395" y="6033465"/>
            <a:ext cx="1948068" cy="646331"/>
          </a:xfrm>
          <a:prstGeom prst="rect">
            <a:avLst/>
          </a:prstGeom>
        </p:spPr>
        <p:txBody>
          <a:bodyPr wrap="square">
            <a:spAutoFit/>
          </a:bodyPr>
          <a:lstStyle/>
          <a:p>
            <a:r>
              <a:rPr lang="es-AR" sz="900" b="0" i="0" dirty="0">
                <a:solidFill>
                  <a:schemeClr val="tx1"/>
                </a:solidFill>
                <a:latin typeface="Poppins" charset="0"/>
                <a:ea typeface="Poppins" charset="0"/>
                <a:cs typeface="Poppins" charset="0"/>
              </a:rPr>
              <a:t>Uruguay | Montevideo</a:t>
            </a:r>
          </a:p>
          <a:p>
            <a:r>
              <a:rPr lang="es-AR" sz="900" b="0" i="0" dirty="0">
                <a:solidFill>
                  <a:schemeClr val="tx1"/>
                </a:solidFill>
                <a:latin typeface="Poppins" charset="0"/>
                <a:ea typeface="Poppins" charset="0"/>
                <a:cs typeface="Poppins" charset="0"/>
              </a:rPr>
              <a:t>+598 2623 2546</a:t>
            </a:r>
          </a:p>
          <a:p>
            <a:r>
              <a:rPr lang="es-AR" sz="900" b="0" i="0" dirty="0">
                <a:solidFill>
                  <a:srgbClr val="92D050"/>
                </a:solidFill>
                <a:latin typeface="Poppins" charset="0"/>
                <a:ea typeface="Poppins" charset="0"/>
                <a:cs typeface="Poppins" charset="0"/>
              </a:rPr>
              <a:t>info_uy@lagash.com</a:t>
            </a:r>
          </a:p>
          <a:p>
            <a:endParaRPr lang="es-AR" sz="900" b="0" i="0" dirty="0">
              <a:solidFill>
                <a:schemeClr val="bg1"/>
              </a:solidFill>
              <a:latin typeface="Poppins" charset="0"/>
              <a:ea typeface="Poppins" charset="0"/>
              <a:cs typeface="Poppins" charset="0"/>
            </a:endParaRPr>
          </a:p>
        </p:txBody>
      </p:sp>
      <p:pic>
        <p:nvPicPr>
          <p:cNvPr id="9" name="Picture 8"/>
          <p:cNvPicPr>
            <a:picLocks noChangeAspect="1"/>
          </p:cNvPicPr>
          <p:nvPr userDrawn="1"/>
        </p:nvPicPr>
        <p:blipFill rotWithShape="1">
          <a:blip r:embed="rId3" cstate="hqprint">
            <a:biLevel thresh="25000"/>
            <a:extLst>
              <a:ext uri="{28A0092B-C50C-407E-A947-70E740481C1C}">
                <a14:useLocalDpi xmlns:a14="http://schemas.microsoft.com/office/drawing/2010/main"/>
              </a:ext>
            </a:extLst>
          </a:blip>
          <a:srcRect/>
          <a:stretch/>
        </p:blipFill>
        <p:spPr>
          <a:xfrm>
            <a:off x="3830129" y="1900238"/>
            <a:ext cx="4903866" cy="1805250"/>
          </a:xfrm>
          <a:prstGeom prst="rect">
            <a:avLst/>
          </a:prstGeom>
        </p:spPr>
      </p:pic>
    </p:spTree>
  </p:cSld>
  <p:clrMap bg1="dk1" tx1="lt1" bg2="dk2" tx2="lt2" accent1="accent1" accent2="accent2" accent3="accent3" accent4="accent4" accent5="accent5" accent6="accent6" hlink="hlink" folHlink="folHlink"/>
  <p:sldLayoutIdLst>
    <p:sldLayoutId id="2147484677" r:id="rId1"/>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5" name="TextBox 14"/>
          <p:cNvSpPr txBox="1"/>
          <p:nvPr userDrawn="1"/>
        </p:nvSpPr>
        <p:spPr>
          <a:xfrm>
            <a:off x="10140462" y="6633569"/>
            <a:ext cx="1620677" cy="153888"/>
          </a:xfrm>
          <a:prstGeom prst="rect">
            <a:avLst/>
          </a:prstGeom>
          <a:noFill/>
        </p:spPr>
        <p:txBody>
          <a:bodyPr wrap="square" lIns="0" tIns="0" rIns="0" bIns="0" rtlCol="0">
            <a:spAutoFit/>
          </a:bodyPr>
          <a:lstStyle/>
          <a:p>
            <a:pPr marL="0" marR="0" lvl="0" indent="0" algn="r"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D4BF1"/>
                </a:solidFill>
                <a:effectLst/>
                <a:uLnTx/>
                <a:uFillTx/>
                <a:latin typeface="Poppins" charset="0"/>
                <a:ea typeface="Poppins" charset="0"/>
                <a:cs typeface="Poppins" charset="0"/>
              </a:rPr>
              <a:t>Embrace the challenge</a:t>
            </a:r>
            <a:endParaRPr kumimoji="0" lang="en-US" sz="2800" b="0" i="0" u="none" strike="noStrike" kern="1200" cap="none" spc="0" normalizeH="0" baseline="0" noProof="0">
              <a:ln>
                <a:noFill/>
              </a:ln>
              <a:solidFill>
                <a:srgbClr val="1D4BF1"/>
              </a:solidFill>
              <a:effectLst/>
              <a:uLnTx/>
              <a:uFillTx/>
              <a:latin typeface="Poppins" charset="0"/>
              <a:ea typeface="Poppins" charset="0"/>
              <a:cs typeface="Poppins" charset="0"/>
            </a:endParaRPr>
          </a:p>
        </p:txBody>
      </p:sp>
      <p:sp>
        <p:nvSpPr>
          <p:cNvPr id="5" name="TextBox 4"/>
          <p:cNvSpPr txBox="1"/>
          <p:nvPr userDrawn="1"/>
        </p:nvSpPr>
        <p:spPr>
          <a:xfrm>
            <a:off x="497676" y="6633569"/>
            <a:ext cx="2265454" cy="153888"/>
          </a:xfrm>
          <a:prstGeom prst="rect">
            <a:avLst/>
          </a:prstGeom>
          <a:noFill/>
        </p:spPr>
        <p:txBody>
          <a:bodyPr wrap="square" lIns="0" tIns="0" rIns="0" bIns="0" rtlCol="0">
            <a:spAutoFit/>
          </a:bodyPr>
          <a:lstStyle/>
          <a:p>
            <a:pPr marL="0" marR="0" lvl="0" indent="0" algn="l" defTabSz="912813"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D4BF1"/>
                </a:solidFill>
                <a:effectLst/>
                <a:uLnTx/>
                <a:uFillTx/>
                <a:latin typeface="Poppins" charset="0"/>
                <a:ea typeface="Poppins" charset="0"/>
                <a:cs typeface="Poppins" charset="0"/>
              </a:rPr>
              <a:t>lagash.com</a:t>
            </a:r>
            <a:endParaRPr kumimoji="0" lang="en-US" sz="2800" b="0" i="0" u="none" strike="noStrike" kern="1200" cap="none" spc="0" normalizeH="0" baseline="0" noProof="0">
              <a:ln>
                <a:noFill/>
              </a:ln>
              <a:solidFill>
                <a:srgbClr val="1D4BF1"/>
              </a:solidFill>
              <a:effectLst/>
              <a:uLnTx/>
              <a:uFillTx/>
              <a:latin typeface="Poppins" charset="0"/>
              <a:ea typeface="Poppins" charset="0"/>
              <a:cs typeface="Poppins" charset="0"/>
            </a:endParaRPr>
          </a:p>
        </p:txBody>
      </p:sp>
      <p:sp>
        <p:nvSpPr>
          <p:cNvPr id="2" name="Rectangle 1"/>
          <p:cNvSpPr/>
          <p:nvPr userDrawn="1"/>
        </p:nvSpPr>
        <p:spPr bwMode="auto">
          <a:xfrm flipV="1">
            <a:off x="0" y="6812279"/>
            <a:ext cx="12188825" cy="45719"/>
          </a:xfrm>
          <a:prstGeom prst="rect">
            <a:avLst/>
          </a:prstGeom>
          <a:solidFill>
            <a:srgbClr val="1D4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s-AR"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2196626"/>
      </p:ext>
    </p:extLst>
  </p:cSld>
  <p:clrMap bg1="dk1" tx1="lt1" bg2="dk2" tx2="lt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Lst>
  <p:transition>
    <p:fade/>
  </p:transition>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ＭＳ Ｐゴシック" charset="0"/>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2pPr>
      <a:lvl3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3pPr>
      <a:lvl4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4pPr>
      <a:lvl5pPr algn="l" defTabSz="912813" rtl="0" eaLnBrk="0" fontAlgn="base" hangingPunct="0">
        <a:lnSpc>
          <a:spcPct val="90000"/>
        </a:lnSpc>
        <a:spcBef>
          <a:spcPct val="0"/>
        </a:spcBef>
        <a:spcAft>
          <a:spcPct val="0"/>
        </a:spcAft>
        <a:defRPr sz="5400">
          <a:solidFill>
            <a:srgbClr val="0072C6"/>
          </a:solidFill>
          <a:latin typeface="Segoe UI Light" charset="0"/>
          <a:ea typeface="ＭＳ Ｐゴシック" charset="0"/>
          <a:cs typeface="Arial" pitchFamily="34" charset="0"/>
        </a:defRPr>
      </a:lvl5pPr>
      <a:lvl6pPr marL="4572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6pPr>
      <a:lvl7pPr marL="9144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7pPr>
      <a:lvl8pPr marL="13716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8pPr>
      <a:lvl9pPr marL="1828800" algn="l" defTabSz="912813" rtl="0" fontAlgn="base">
        <a:lnSpc>
          <a:spcPct val="90000"/>
        </a:lnSpc>
        <a:spcBef>
          <a:spcPct val="0"/>
        </a:spcBef>
        <a:spcAft>
          <a:spcPct val="0"/>
        </a:spcAft>
        <a:defRPr sz="5400">
          <a:solidFill>
            <a:srgbClr val="0072C6"/>
          </a:solidFill>
          <a:latin typeface="Segoe UI Light" charset="0"/>
          <a:ea typeface="ＭＳ Ｐゴシック"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ＭＳ Ｐゴシック" charset="0"/>
          <a:cs typeface="ＭＳ Ｐゴシック" charset="0"/>
        </a:defRPr>
      </a:lvl1pPr>
      <a:lvl2pPr marL="573088" indent="-233363" algn="l" defTabSz="912813" rtl="0" eaLnBrk="0" fontAlgn="base" hangingPunct="0">
        <a:lnSpc>
          <a:spcPct val="90000"/>
        </a:lnSpc>
        <a:spcBef>
          <a:spcPct val="20000"/>
        </a:spcBef>
        <a:spcAft>
          <a:spcPct val="0"/>
        </a:spcAft>
        <a:buSzPct val="90000"/>
        <a:buFont typeface="Wingdings" charset="2"/>
        <a:buChar char=""/>
        <a:defRPr sz="2400" kern="1200">
          <a:solidFill>
            <a:srgbClr val="404040"/>
          </a:solidFill>
          <a:latin typeface="+mn-lt"/>
          <a:ea typeface="ＭＳ Ｐゴシック" charset="0"/>
          <a:cs typeface="+mn-cs"/>
        </a:defRPr>
      </a:lvl2pPr>
      <a:lvl3pPr marL="798513" indent="-225425" algn="l" defTabSz="912813" rtl="0" eaLnBrk="0" fontAlgn="base" hangingPunct="0">
        <a:lnSpc>
          <a:spcPct val="90000"/>
        </a:lnSpc>
        <a:spcBef>
          <a:spcPct val="20000"/>
        </a:spcBef>
        <a:spcAft>
          <a:spcPct val="0"/>
        </a:spcAft>
        <a:buSzPct val="90000"/>
        <a:buFont typeface="Wingdings" charset="2"/>
        <a:buChar char=""/>
        <a:tabLst>
          <a:tab pos="798513" algn="l"/>
        </a:tabLst>
        <a:defRPr sz="2400" kern="1200">
          <a:solidFill>
            <a:srgbClr val="404040"/>
          </a:solidFill>
          <a:latin typeface="+mn-lt"/>
          <a:ea typeface="ＭＳ Ｐゴシック" charset="0"/>
          <a:cs typeface="+mn-cs"/>
        </a:defRPr>
      </a:lvl3pPr>
      <a:lvl4pPr marL="1030288" indent="-231775" algn="l" defTabSz="912813" rtl="0" eaLnBrk="0" fontAlgn="base" hangingPunct="0">
        <a:lnSpc>
          <a:spcPct val="90000"/>
        </a:lnSpc>
        <a:spcBef>
          <a:spcPct val="20000"/>
        </a:spcBef>
        <a:spcAft>
          <a:spcPct val="0"/>
        </a:spcAft>
        <a:buSzPct val="90000"/>
        <a:buFont typeface="Wingdings" charset="2"/>
        <a:buChar char=""/>
        <a:defRPr sz="2000" kern="1200">
          <a:solidFill>
            <a:srgbClr val="404040"/>
          </a:solidFill>
          <a:latin typeface="+mn-lt"/>
          <a:ea typeface="ＭＳ Ｐゴシック" charset="0"/>
          <a:cs typeface="+mn-cs"/>
        </a:defRPr>
      </a:lvl4pPr>
      <a:lvl5pPr marL="1255713" indent="-225425" algn="l" defTabSz="912813" rtl="0" eaLnBrk="0" fontAlgn="base" hangingPunct="0">
        <a:lnSpc>
          <a:spcPct val="90000"/>
        </a:lnSpc>
        <a:spcBef>
          <a:spcPct val="20000"/>
        </a:spcBef>
        <a:spcAft>
          <a:spcPct val="0"/>
        </a:spcAft>
        <a:buSzPct val="90000"/>
        <a:buFont typeface="Wingdings" charset="2"/>
        <a:buChar char=""/>
        <a:tabLst>
          <a:tab pos="1255713" algn="l"/>
        </a:tabLst>
        <a:defRPr sz="2000" kern="1200">
          <a:solidFill>
            <a:srgbClr val="404040"/>
          </a:solidFill>
          <a:latin typeface="+mn-lt"/>
          <a:ea typeface="ＭＳ Ｐゴシック" charset="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42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artima.com/intv/dry.html"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xp.c2.com/YouArentGonnaNeedIt.html"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hyperlink" Target="http://www.soberit.hut.fi/mmantyla/BadCodeSmellsTaxonomy.htm"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Refactoring</a:t>
            </a:r>
            <a:endParaRPr lang="es-AR" dirty="0"/>
          </a:p>
        </p:txBody>
      </p:sp>
      <p:sp>
        <p:nvSpPr>
          <p:cNvPr id="7" name="Text Placeholder 6"/>
          <p:cNvSpPr>
            <a:spLocks noGrp="1"/>
          </p:cNvSpPr>
          <p:nvPr>
            <p:ph type="body" sz="quarter" idx="15"/>
          </p:nvPr>
        </p:nvSpPr>
        <p:spPr/>
        <p:txBody>
          <a:bodyPr/>
          <a:lstStyle/>
          <a:p>
            <a:r>
              <a:rPr lang="en-US" dirty="0" smtClean="0"/>
              <a:t>Juan Pablo Touron</a:t>
            </a:r>
            <a:endParaRPr lang="es-AR" dirty="0"/>
          </a:p>
        </p:txBody>
      </p:sp>
      <p:sp>
        <p:nvSpPr>
          <p:cNvPr id="8" name="Text Placeholder 7"/>
          <p:cNvSpPr>
            <a:spLocks noGrp="1"/>
          </p:cNvSpPr>
          <p:nvPr>
            <p:ph type="body" sz="quarter" idx="16"/>
          </p:nvPr>
        </p:nvSpPr>
        <p:spPr/>
        <p:txBody>
          <a:bodyPr/>
          <a:lstStyle/>
          <a:p>
            <a:r>
              <a:rPr lang="en-US" dirty="0" err="1" smtClean="0"/>
              <a:t>Desarrollador</a:t>
            </a:r>
            <a:r>
              <a:rPr lang="en-US" dirty="0" smtClean="0"/>
              <a:t> .</a:t>
            </a:r>
            <a:r>
              <a:rPr lang="en-US" smtClean="0"/>
              <a:t>NET Senior / Líder</a:t>
            </a:r>
            <a:r>
              <a:rPr lang="en-US" dirty="0" smtClean="0"/>
              <a:t> de </a:t>
            </a:r>
            <a:r>
              <a:rPr lang="en-US" dirty="0" err="1" smtClean="0"/>
              <a:t>equipo</a:t>
            </a:r>
            <a:endParaRPr lang="es-AR" dirty="0"/>
          </a:p>
        </p:txBody>
      </p:sp>
      <p:sp>
        <p:nvSpPr>
          <p:cNvPr id="2" name="Text Placeholder 1"/>
          <p:cNvSpPr>
            <a:spLocks noGrp="1"/>
          </p:cNvSpPr>
          <p:nvPr>
            <p:ph type="body" sz="quarter" idx="17"/>
          </p:nvPr>
        </p:nvSpPr>
        <p:spPr/>
        <p:txBody>
          <a:bodyPr/>
          <a:lstStyle/>
          <a:p>
            <a:r>
              <a:rPr lang="es-AR" dirty="0" smtClean="0"/>
              <a:t>juanpablot@lagash.com</a:t>
            </a:r>
            <a:endParaRPr lang="es-AR" dirty="0"/>
          </a:p>
        </p:txBody>
      </p:sp>
    </p:spTree>
    <p:extLst>
      <p:ext uri="{BB962C8B-B14F-4D97-AF65-F5344CB8AC3E}">
        <p14:creationId xmlns:p14="http://schemas.microsoft.com/office/powerpoint/2010/main" val="41610421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n-US" dirty="0" smtClean="0"/>
              <a:t>Bloaters (</a:t>
            </a:r>
            <a:r>
              <a:rPr lang="en-US" dirty="0" err="1" smtClean="0"/>
              <a:t>hinchados</a:t>
            </a:r>
            <a:r>
              <a:rPr lang="en-US" dirty="0" smtClean="0"/>
              <a:t>)</a:t>
            </a:r>
            <a:endParaRPr lang="es-AR" dirty="0"/>
          </a:p>
        </p:txBody>
      </p:sp>
    </p:spTree>
    <p:extLst>
      <p:ext uri="{BB962C8B-B14F-4D97-AF65-F5344CB8AC3E}">
        <p14:creationId xmlns:p14="http://schemas.microsoft.com/office/powerpoint/2010/main" val="10697745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61747"/>
          </a:xfrm>
        </p:spPr>
        <p:txBody>
          <a:bodyPr/>
          <a:lstStyle/>
          <a:p>
            <a:r>
              <a:rPr lang="en-US" dirty="0"/>
              <a:t>Code Smells - Bloaters</a:t>
            </a:r>
            <a:endParaRPr lang="es-AR" dirty="0"/>
          </a:p>
        </p:txBody>
      </p:sp>
      <p:sp>
        <p:nvSpPr>
          <p:cNvPr id="5" name="Content Placeholder 4"/>
          <p:cNvSpPr>
            <a:spLocks noGrp="1"/>
          </p:cNvSpPr>
          <p:nvPr>
            <p:ph type="body" sz="quarter" idx="10"/>
          </p:nvPr>
        </p:nvSpPr>
        <p:spPr/>
        <p:txBody>
          <a:bodyPr/>
          <a:lstStyle/>
          <a:p>
            <a:r>
              <a:rPr lang="es-ES" dirty="0"/>
              <a:t>Long </a:t>
            </a:r>
            <a:r>
              <a:rPr lang="es-ES" dirty="0" err="1" smtClean="0"/>
              <a:t>Methods</a:t>
            </a:r>
            <a:endParaRPr lang="es-ES" dirty="0"/>
          </a:p>
          <a:p>
            <a:pPr lvl="1"/>
            <a:r>
              <a:rPr lang="es-ES" dirty="0"/>
              <a:t>Los métodos largos son mas difíciles de leer, de entender y sobre todo de depurar. Mantener los métodos con pocas líneas ayuda a poder evitar este problema. Si ya tenemos métodos largos podemos considerar separarlos en métodos mas pequeños.</a:t>
            </a:r>
          </a:p>
          <a:p>
            <a:pPr lvl="1"/>
            <a:endParaRPr lang="es-ES" dirty="0"/>
          </a:p>
          <a:p>
            <a:r>
              <a:rPr lang="es-ES" dirty="0" err="1"/>
              <a:t>Large</a:t>
            </a:r>
            <a:r>
              <a:rPr lang="es-ES" dirty="0"/>
              <a:t> </a:t>
            </a:r>
            <a:r>
              <a:rPr lang="es-ES" dirty="0" err="1"/>
              <a:t>Class</a:t>
            </a:r>
            <a:endParaRPr lang="es-ES" dirty="0"/>
          </a:p>
          <a:p>
            <a:pPr lvl="1"/>
            <a:r>
              <a:rPr lang="es-ES" dirty="0"/>
              <a:t>Similar a los métodos largos también son difíciles de leer, entender y depurar. Además las clases grandes muestran otros problemas, como por ejemplo que una única clase contiene demasiadas responsabilidades.</a:t>
            </a:r>
          </a:p>
          <a:p>
            <a:pPr lvl="1"/>
            <a:endParaRPr lang="es-ES" dirty="0"/>
          </a:p>
        </p:txBody>
      </p:sp>
    </p:spTree>
    <p:extLst>
      <p:ext uri="{BB962C8B-B14F-4D97-AF65-F5344CB8AC3E}">
        <p14:creationId xmlns:p14="http://schemas.microsoft.com/office/powerpoint/2010/main" val="215528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wipe(down)">
                                      <p:cBhvr>
                                        <p:cTn id="15" dur="500"/>
                                        <p:tgtEl>
                                          <p:spTgt spid="5">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wipe(down)">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61747"/>
          </a:xfrm>
        </p:spPr>
        <p:txBody>
          <a:bodyPr/>
          <a:lstStyle/>
          <a:p>
            <a:r>
              <a:rPr lang="en-US" dirty="0"/>
              <a:t>Code Smells - Bloaters</a:t>
            </a:r>
            <a:endParaRPr lang="es-AR" dirty="0"/>
          </a:p>
        </p:txBody>
      </p:sp>
      <p:sp>
        <p:nvSpPr>
          <p:cNvPr id="5" name="Content Placeholder 4"/>
          <p:cNvSpPr>
            <a:spLocks noGrp="1"/>
          </p:cNvSpPr>
          <p:nvPr>
            <p:ph type="body" sz="quarter" idx="10"/>
          </p:nvPr>
        </p:nvSpPr>
        <p:spPr>
          <a:xfrm>
            <a:off x="499575" y="1447798"/>
            <a:ext cx="11149013" cy="5181601"/>
          </a:xfrm>
        </p:spPr>
        <p:txBody>
          <a:bodyPr>
            <a:normAutofit/>
          </a:bodyPr>
          <a:lstStyle/>
          <a:p>
            <a:pPr lvl="1"/>
            <a:endParaRPr lang="es-ES" dirty="0"/>
          </a:p>
          <a:p>
            <a:r>
              <a:rPr lang="es-ES" dirty="0"/>
              <a:t> Long </a:t>
            </a:r>
            <a:r>
              <a:rPr lang="es-ES" dirty="0" err="1"/>
              <a:t>Parameter</a:t>
            </a:r>
            <a:r>
              <a:rPr lang="es-ES" dirty="0"/>
              <a:t> </a:t>
            </a:r>
            <a:r>
              <a:rPr lang="es-ES" dirty="0" err="1"/>
              <a:t>List</a:t>
            </a:r>
            <a:endParaRPr lang="es-ES" dirty="0"/>
          </a:p>
          <a:p>
            <a:pPr lvl="1"/>
            <a:r>
              <a:rPr lang="es-ES" dirty="0"/>
              <a:t>Cuantos mas parámetros reciba un método mas complejo se vuelve de entender y utilizar. Para evitar esto podemos mantener la baja cantidad de parámetros que recibe un método o considerar crear una clase o estructura para pasar estos valores.</a:t>
            </a:r>
          </a:p>
        </p:txBody>
      </p:sp>
    </p:spTree>
    <p:extLst>
      <p:ext uri="{BB962C8B-B14F-4D97-AF65-F5344CB8AC3E}">
        <p14:creationId xmlns:p14="http://schemas.microsoft.com/office/powerpoint/2010/main" val="78030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down)">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n-US" dirty="0"/>
              <a:t>OO  Abusers</a:t>
            </a:r>
            <a:endParaRPr lang="es-AR" dirty="0"/>
          </a:p>
        </p:txBody>
      </p:sp>
    </p:spTree>
    <p:extLst>
      <p:ext uri="{BB962C8B-B14F-4D97-AF65-F5344CB8AC3E}">
        <p14:creationId xmlns:p14="http://schemas.microsoft.com/office/powerpoint/2010/main" val="18820910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3304941"/>
            <a:ext cx="5629156" cy="3562295"/>
          </a:xfrm>
          <a:prstGeom prst="rect">
            <a:avLst/>
          </a:prstGeom>
        </p:spPr>
      </p:pic>
      <p:pic>
        <p:nvPicPr>
          <p:cNvPr id="7" name="Picture 6"/>
          <p:cNvPicPr>
            <a:picLocks noChangeAspect="1"/>
          </p:cNvPicPr>
          <p:nvPr/>
        </p:nvPicPr>
        <p:blipFill>
          <a:blip r:embed="rId3"/>
          <a:stretch>
            <a:fillRect/>
          </a:stretch>
        </p:blipFill>
        <p:spPr>
          <a:xfrm>
            <a:off x="5362386" y="3382297"/>
            <a:ext cx="6737196" cy="3228081"/>
          </a:xfrm>
          <a:prstGeom prst="rect">
            <a:avLst/>
          </a:prstGeom>
        </p:spPr>
      </p:pic>
      <p:sp>
        <p:nvSpPr>
          <p:cNvPr id="4" name="Title 3"/>
          <p:cNvSpPr>
            <a:spLocks noGrp="1"/>
          </p:cNvSpPr>
          <p:nvPr>
            <p:ph type="title"/>
          </p:nvPr>
        </p:nvSpPr>
        <p:spPr>
          <a:xfrm>
            <a:off x="519112" y="228600"/>
            <a:ext cx="11149013" cy="761747"/>
          </a:xfrm>
        </p:spPr>
        <p:txBody>
          <a:bodyPr/>
          <a:lstStyle/>
          <a:p>
            <a:r>
              <a:rPr lang="en-US" dirty="0"/>
              <a:t>Code Smells – OO Abusers</a:t>
            </a:r>
            <a:endParaRPr lang="es-AR" dirty="0"/>
          </a:p>
        </p:txBody>
      </p:sp>
      <p:sp>
        <p:nvSpPr>
          <p:cNvPr id="5" name="Content Placeholder 4"/>
          <p:cNvSpPr>
            <a:spLocks noGrp="1"/>
          </p:cNvSpPr>
          <p:nvPr>
            <p:ph type="body" sz="quarter" idx="10"/>
          </p:nvPr>
        </p:nvSpPr>
        <p:spPr>
          <a:xfrm>
            <a:off x="519112" y="1447798"/>
            <a:ext cx="11149013" cy="1934499"/>
          </a:xfrm>
        </p:spPr>
        <p:txBody>
          <a:bodyPr>
            <a:normAutofit/>
          </a:bodyPr>
          <a:lstStyle/>
          <a:p>
            <a:r>
              <a:rPr lang="es-ES" dirty="0" err="1"/>
              <a:t>Switch</a:t>
            </a:r>
            <a:r>
              <a:rPr lang="es-ES" dirty="0"/>
              <a:t> </a:t>
            </a:r>
            <a:r>
              <a:rPr lang="es-ES" dirty="0" err="1"/>
              <a:t>Statement</a:t>
            </a:r>
            <a:endParaRPr lang="es-ES" dirty="0"/>
          </a:p>
          <a:p>
            <a:pPr lvl="1"/>
            <a:r>
              <a:rPr lang="es-ES" dirty="0"/>
              <a:t>Que podrían indicar una falta de utilización de </a:t>
            </a:r>
            <a:r>
              <a:rPr lang="es-ES" b="1" dirty="0"/>
              <a:t>mecanismos de herencia</a:t>
            </a:r>
            <a:r>
              <a:rPr lang="es-ES" dirty="0"/>
              <a:t>.</a:t>
            </a:r>
          </a:p>
          <a:p>
            <a:pPr lvl="1"/>
            <a:r>
              <a:rPr lang="es-ES" b="1" dirty="0"/>
              <a:t>Sin embargo</a:t>
            </a:r>
            <a:r>
              <a:rPr lang="es-ES" dirty="0"/>
              <a:t>, un uso bastante regular de esta estructura de </a:t>
            </a:r>
            <a:r>
              <a:rPr lang="es-ES" dirty="0" smtClean="0"/>
              <a:t>decisión </a:t>
            </a:r>
            <a:r>
              <a:rPr lang="es-ES" dirty="0"/>
              <a:t>se encuentra en el </a:t>
            </a:r>
            <a:r>
              <a:rPr lang="es-ES" b="1" dirty="0"/>
              <a:t>patrón de diseño Factory</a:t>
            </a:r>
          </a:p>
          <a:p>
            <a:pPr lvl="1"/>
            <a:endParaRPr lang="es-ES" dirty="0"/>
          </a:p>
          <a:p>
            <a:pPr lvl="1"/>
            <a:endParaRPr lang="es-ES" dirty="0"/>
          </a:p>
          <a:p>
            <a:pPr lvl="1"/>
            <a:endParaRPr lang="es-ES" dirty="0"/>
          </a:p>
          <a:p>
            <a:pPr lvl="1"/>
            <a:endParaRPr lang="es-ES" dirty="0"/>
          </a:p>
          <a:p>
            <a:endParaRPr lang="es-ES" dirty="0"/>
          </a:p>
        </p:txBody>
      </p:sp>
    </p:spTree>
    <p:extLst>
      <p:ext uri="{BB962C8B-B14F-4D97-AF65-F5344CB8AC3E}">
        <p14:creationId xmlns:p14="http://schemas.microsoft.com/office/powerpoint/2010/main" val="80991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61747"/>
          </a:xfrm>
        </p:spPr>
        <p:txBody>
          <a:bodyPr/>
          <a:lstStyle/>
          <a:p>
            <a:r>
              <a:rPr lang="en-US" dirty="0"/>
              <a:t>Code Smells – OO Abusers</a:t>
            </a:r>
            <a:endParaRPr lang="es-AR" dirty="0"/>
          </a:p>
        </p:txBody>
      </p:sp>
      <p:sp>
        <p:nvSpPr>
          <p:cNvPr id="5" name="Content Placeholder 4"/>
          <p:cNvSpPr>
            <a:spLocks noGrp="1"/>
          </p:cNvSpPr>
          <p:nvPr>
            <p:ph type="body" sz="quarter" idx="10"/>
          </p:nvPr>
        </p:nvSpPr>
        <p:spPr/>
        <p:txBody>
          <a:bodyPr>
            <a:normAutofit/>
          </a:bodyPr>
          <a:lstStyle/>
          <a:p>
            <a:r>
              <a:rPr lang="es-ES" dirty="0" err="1"/>
              <a:t>Refused</a:t>
            </a:r>
            <a:r>
              <a:rPr lang="es-ES" dirty="0"/>
              <a:t> </a:t>
            </a:r>
            <a:r>
              <a:rPr lang="es-ES" dirty="0" err="1"/>
              <a:t>Bequest</a:t>
            </a:r>
            <a:endParaRPr lang="es-ES" dirty="0"/>
          </a:p>
          <a:p>
            <a:pPr lvl="1"/>
            <a:r>
              <a:rPr lang="es-ES" dirty="0"/>
              <a:t>Si heredamos de una clase, pero no utilizamos ninguna funcionalidad, para que vamos a mantener esa herencia?</a:t>
            </a:r>
          </a:p>
          <a:p>
            <a:pPr lvl="1"/>
            <a:endParaRPr lang="es-ES" dirty="0"/>
          </a:p>
          <a:p>
            <a:pPr lvl="1"/>
            <a:endParaRPr lang="es-ES" dirty="0"/>
          </a:p>
        </p:txBody>
      </p:sp>
      <p:pic>
        <p:nvPicPr>
          <p:cNvPr id="2" name="Picture 1"/>
          <p:cNvPicPr>
            <a:picLocks noChangeAspect="1"/>
          </p:cNvPicPr>
          <p:nvPr/>
        </p:nvPicPr>
        <p:blipFill>
          <a:blip r:embed="rId2"/>
          <a:stretch>
            <a:fillRect/>
          </a:stretch>
        </p:blipFill>
        <p:spPr>
          <a:xfrm>
            <a:off x="5285076" y="2743199"/>
            <a:ext cx="2936127" cy="3068493"/>
          </a:xfrm>
          <a:prstGeom prst="rect">
            <a:avLst/>
          </a:prstGeom>
        </p:spPr>
      </p:pic>
      <p:pic>
        <p:nvPicPr>
          <p:cNvPr id="3" name="Picture 2"/>
          <p:cNvPicPr>
            <a:picLocks noChangeAspect="1"/>
          </p:cNvPicPr>
          <p:nvPr/>
        </p:nvPicPr>
        <p:blipFill>
          <a:blip r:embed="rId3"/>
          <a:stretch>
            <a:fillRect/>
          </a:stretch>
        </p:blipFill>
        <p:spPr>
          <a:xfrm>
            <a:off x="8572499" y="2549237"/>
            <a:ext cx="3000875" cy="3262456"/>
          </a:xfrm>
          <a:prstGeom prst="rect">
            <a:avLst/>
          </a:prstGeom>
        </p:spPr>
      </p:pic>
      <p:pic>
        <p:nvPicPr>
          <p:cNvPr id="6" name="Picture 5"/>
          <p:cNvPicPr>
            <a:picLocks noChangeAspect="1"/>
          </p:cNvPicPr>
          <p:nvPr/>
        </p:nvPicPr>
        <p:blipFill>
          <a:blip r:embed="rId4"/>
          <a:stretch>
            <a:fillRect/>
          </a:stretch>
        </p:blipFill>
        <p:spPr>
          <a:xfrm>
            <a:off x="846492" y="3212171"/>
            <a:ext cx="4343833" cy="2130547"/>
          </a:xfrm>
          <a:prstGeom prst="rect">
            <a:avLst/>
          </a:prstGeom>
        </p:spPr>
      </p:pic>
    </p:spTree>
    <p:extLst>
      <p:ext uri="{BB962C8B-B14F-4D97-AF65-F5344CB8AC3E}">
        <p14:creationId xmlns:p14="http://schemas.microsoft.com/office/powerpoint/2010/main" val="19177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61747"/>
          </a:xfrm>
        </p:spPr>
        <p:txBody>
          <a:bodyPr/>
          <a:lstStyle/>
          <a:p>
            <a:r>
              <a:rPr lang="en-US" dirty="0"/>
              <a:t>Code Smells – OO Abusers</a:t>
            </a:r>
            <a:endParaRPr lang="es-AR" dirty="0"/>
          </a:p>
        </p:txBody>
      </p:sp>
      <p:sp>
        <p:nvSpPr>
          <p:cNvPr id="5" name="Content Placeholder 4"/>
          <p:cNvSpPr>
            <a:spLocks noGrp="1"/>
          </p:cNvSpPr>
          <p:nvPr>
            <p:ph type="body" sz="quarter" idx="10"/>
          </p:nvPr>
        </p:nvSpPr>
        <p:spPr/>
        <p:txBody>
          <a:bodyPr/>
          <a:lstStyle/>
          <a:p>
            <a:r>
              <a:rPr lang="es-ES" dirty="0" err="1"/>
              <a:t>Conditional</a:t>
            </a:r>
            <a:r>
              <a:rPr lang="es-ES" dirty="0"/>
              <a:t> </a:t>
            </a:r>
            <a:r>
              <a:rPr lang="es-ES" dirty="0" err="1"/>
              <a:t>Complexity</a:t>
            </a:r>
            <a:endParaRPr lang="es-ES" dirty="0"/>
          </a:p>
          <a:p>
            <a:pPr lvl="1"/>
            <a:r>
              <a:rPr lang="es-ES" dirty="0"/>
              <a:t>Tener cuidado al detectar o utilizar bloques condicionales muy largos, particularmente los que tienden a crecer con cada cambio que se introduce. Considerar una alternativa orientada a objetos como el uso de un patrón </a:t>
            </a:r>
            <a:r>
              <a:rPr lang="es-ES" dirty="0" err="1"/>
              <a:t>Decorator</a:t>
            </a:r>
            <a:r>
              <a:rPr lang="es-ES" dirty="0"/>
              <a:t>, </a:t>
            </a:r>
            <a:r>
              <a:rPr lang="es-ES" dirty="0" err="1"/>
              <a:t>Strategy</a:t>
            </a:r>
            <a:r>
              <a:rPr lang="es-ES" dirty="0"/>
              <a:t>, o </a:t>
            </a:r>
            <a:r>
              <a:rPr lang="es-ES" dirty="0" err="1"/>
              <a:t>State</a:t>
            </a:r>
            <a:r>
              <a:rPr lang="es-ES" dirty="0"/>
              <a:t>.</a:t>
            </a:r>
          </a:p>
          <a:p>
            <a:pPr lvl="1"/>
            <a:endParaRPr lang="es-ES" dirty="0"/>
          </a:p>
          <a:p>
            <a:pPr lvl="1"/>
            <a:endParaRPr lang="es-ES" dirty="0"/>
          </a:p>
        </p:txBody>
      </p:sp>
      <p:pic>
        <p:nvPicPr>
          <p:cNvPr id="2" name="Picture 1"/>
          <p:cNvPicPr>
            <a:picLocks noChangeAspect="1"/>
          </p:cNvPicPr>
          <p:nvPr/>
        </p:nvPicPr>
        <p:blipFill>
          <a:blip r:embed="rId2"/>
          <a:stretch>
            <a:fillRect/>
          </a:stretch>
        </p:blipFill>
        <p:spPr>
          <a:xfrm>
            <a:off x="119061" y="3719428"/>
            <a:ext cx="6693503" cy="2033672"/>
          </a:xfrm>
          <a:prstGeom prst="rect">
            <a:avLst/>
          </a:prstGeom>
        </p:spPr>
      </p:pic>
      <p:pic>
        <p:nvPicPr>
          <p:cNvPr id="3" name="Picture 2"/>
          <p:cNvPicPr>
            <a:picLocks noChangeAspect="1"/>
          </p:cNvPicPr>
          <p:nvPr/>
        </p:nvPicPr>
        <p:blipFill>
          <a:blip r:embed="rId3"/>
          <a:stretch>
            <a:fillRect/>
          </a:stretch>
        </p:blipFill>
        <p:spPr>
          <a:xfrm>
            <a:off x="7408674" y="3757528"/>
            <a:ext cx="4575212" cy="1995572"/>
          </a:xfrm>
          <a:prstGeom prst="rect">
            <a:avLst/>
          </a:prstGeom>
        </p:spPr>
      </p:pic>
      <p:sp>
        <p:nvSpPr>
          <p:cNvPr id="6" name="Right Arrow 5"/>
          <p:cNvSpPr/>
          <p:nvPr/>
        </p:nvSpPr>
        <p:spPr bwMode="auto">
          <a:xfrm>
            <a:off x="5791200" y="5048250"/>
            <a:ext cx="1533525" cy="43815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15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n-US" dirty="0"/>
              <a:t>Change Preventers</a:t>
            </a:r>
            <a:endParaRPr lang="es-AR" dirty="0"/>
          </a:p>
        </p:txBody>
      </p:sp>
    </p:spTree>
    <p:extLst>
      <p:ext uri="{BB962C8B-B14F-4D97-AF65-F5344CB8AC3E}">
        <p14:creationId xmlns:p14="http://schemas.microsoft.com/office/powerpoint/2010/main" val="6523694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4929" y="2956912"/>
            <a:ext cx="2059460" cy="1655744"/>
          </a:xfrm>
          <a:prstGeom prst="rect">
            <a:avLst/>
          </a:prstGeom>
        </p:spPr>
      </p:pic>
      <p:pic>
        <p:nvPicPr>
          <p:cNvPr id="6" name="Picture 5"/>
          <p:cNvPicPr>
            <a:picLocks noChangeAspect="1"/>
          </p:cNvPicPr>
          <p:nvPr/>
        </p:nvPicPr>
        <p:blipFill>
          <a:blip r:embed="rId3"/>
          <a:stretch>
            <a:fillRect/>
          </a:stretch>
        </p:blipFill>
        <p:spPr>
          <a:xfrm>
            <a:off x="10069136" y="4908039"/>
            <a:ext cx="1381459" cy="1949961"/>
          </a:xfrm>
          <a:prstGeom prst="rect">
            <a:avLst/>
          </a:prstGeom>
        </p:spPr>
      </p:pic>
      <p:pic>
        <p:nvPicPr>
          <p:cNvPr id="3" name="Picture 2"/>
          <p:cNvPicPr>
            <a:picLocks noChangeAspect="1"/>
          </p:cNvPicPr>
          <p:nvPr/>
        </p:nvPicPr>
        <p:blipFill>
          <a:blip r:embed="rId4"/>
          <a:stretch>
            <a:fillRect/>
          </a:stretch>
        </p:blipFill>
        <p:spPr>
          <a:xfrm>
            <a:off x="4181806" y="5057775"/>
            <a:ext cx="2821320" cy="1800225"/>
          </a:xfrm>
          <a:prstGeom prst="rect">
            <a:avLst/>
          </a:prstGeom>
        </p:spPr>
      </p:pic>
      <p:sp>
        <p:nvSpPr>
          <p:cNvPr id="4" name="Title 3"/>
          <p:cNvSpPr>
            <a:spLocks noGrp="1"/>
          </p:cNvSpPr>
          <p:nvPr>
            <p:ph type="title"/>
          </p:nvPr>
        </p:nvSpPr>
        <p:spPr>
          <a:xfrm>
            <a:off x="519112" y="228600"/>
            <a:ext cx="11149013" cy="761747"/>
          </a:xfrm>
        </p:spPr>
        <p:txBody>
          <a:bodyPr/>
          <a:lstStyle/>
          <a:p>
            <a:r>
              <a:rPr lang="en-US" dirty="0"/>
              <a:t>Code Smells – Change Preventers</a:t>
            </a:r>
            <a:endParaRPr lang="es-AR" dirty="0"/>
          </a:p>
        </p:txBody>
      </p:sp>
      <p:sp>
        <p:nvSpPr>
          <p:cNvPr id="5" name="Content Placeholder 4"/>
          <p:cNvSpPr>
            <a:spLocks noGrp="1"/>
          </p:cNvSpPr>
          <p:nvPr>
            <p:ph type="body" sz="quarter" idx="10"/>
          </p:nvPr>
        </p:nvSpPr>
        <p:spPr/>
        <p:txBody>
          <a:bodyPr>
            <a:normAutofit/>
          </a:bodyPr>
          <a:lstStyle/>
          <a:p>
            <a:r>
              <a:rPr lang="es-ES" dirty="0" err="1"/>
              <a:t>Divergent</a:t>
            </a:r>
            <a:r>
              <a:rPr lang="es-ES" dirty="0"/>
              <a:t> </a:t>
            </a:r>
            <a:r>
              <a:rPr lang="es-ES" dirty="0" err="1"/>
              <a:t>Change</a:t>
            </a:r>
            <a:endParaRPr lang="es-ES" dirty="0"/>
          </a:p>
          <a:p>
            <a:pPr lvl="1"/>
            <a:r>
              <a:rPr lang="es-ES" dirty="0"/>
              <a:t>Si a través del tiempo, los cambios en una clase necesitan que se toquen muchas partes diferentes de esta, es probable que la clase contenga funcionalidad que no esta relacionada. Considerar </a:t>
            </a:r>
            <a:r>
              <a:rPr lang="es-ES" dirty="0" smtClean="0"/>
              <a:t>aislar lar </a:t>
            </a:r>
            <a:r>
              <a:rPr lang="es-ES" dirty="0"/>
              <a:t>las distintas partes en clases diferentes.</a:t>
            </a:r>
          </a:p>
          <a:p>
            <a:pPr lvl="1"/>
            <a:endParaRPr lang="es-ES" dirty="0"/>
          </a:p>
          <a:p>
            <a:r>
              <a:rPr lang="es-ES" dirty="0" err="1"/>
              <a:t>Shotgun</a:t>
            </a:r>
            <a:r>
              <a:rPr lang="es-ES" dirty="0"/>
              <a:t> </a:t>
            </a:r>
            <a:r>
              <a:rPr lang="es-ES" dirty="0" err="1"/>
              <a:t>Surgery</a:t>
            </a:r>
            <a:endParaRPr lang="es-ES" dirty="0"/>
          </a:p>
          <a:p>
            <a:pPr lvl="1"/>
            <a:r>
              <a:rPr lang="es-ES" dirty="0"/>
              <a:t>Si un cambio en una clase requiere cambios en cascada en muchas otras clases, seguramente nos encontramos en una situación donde una funcionalidad esta mal distribuida.</a:t>
            </a:r>
          </a:p>
          <a:p>
            <a:pPr lvl="1"/>
            <a:endParaRPr lang="es-ES" dirty="0"/>
          </a:p>
        </p:txBody>
      </p:sp>
      <p:sp>
        <p:nvSpPr>
          <p:cNvPr id="10" name="Right Arrow 9"/>
          <p:cNvSpPr/>
          <p:nvPr/>
        </p:nvSpPr>
        <p:spPr bwMode="auto">
          <a:xfrm>
            <a:off x="6919784" y="5964195"/>
            <a:ext cx="2949146" cy="3542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6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wipe(down)">
                                      <p:cBhvr>
                                        <p:cTn id="15" dur="500"/>
                                        <p:tgtEl>
                                          <p:spTgt spid="5">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wipe(down)">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61747"/>
          </a:xfrm>
        </p:spPr>
        <p:txBody>
          <a:bodyPr/>
          <a:lstStyle/>
          <a:p>
            <a:r>
              <a:rPr lang="en-US" dirty="0"/>
              <a:t>Code Smells – Change Preventers</a:t>
            </a:r>
            <a:endParaRPr lang="es-AR" dirty="0"/>
          </a:p>
        </p:txBody>
      </p:sp>
      <p:sp>
        <p:nvSpPr>
          <p:cNvPr id="5" name="Content Placeholder 4"/>
          <p:cNvSpPr>
            <a:spLocks noGrp="1"/>
          </p:cNvSpPr>
          <p:nvPr>
            <p:ph type="body" sz="quarter" idx="10"/>
          </p:nvPr>
        </p:nvSpPr>
        <p:spPr>
          <a:xfrm>
            <a:off x="519112" y="1447798"/>
            <a:ext cx="11149013" cy="5181601"/>
          </a:xfrm>
        </p:spPr>
        <p:txBody>
          <a:bodyPr/>
          <a:lstStyle/>
          <a:p>
            <a:r>
              <a:rPr lang="es-AR" dirty="0"/>
              <a:t>Magic Number</a:t>
            </a:r>
          </a:p>
          <a:p>
            <a:pPr lvl="1"/>
            <a:r>
              <a:rPr lang="es-AR" dirty="0"/>
              <a:t>Valores que aparecen de la nada y se usan para realizar operaciones</a:t>
            </a:r>
            <a:r>
              <a:rPr lang="es-AR" dirty="0" smtClean="0"/>
              <a:t>.</a:t>
            </a:r>
          </a:p>
          <a:p>
            <a:pPr lvl="1"/>
            <a:endParaRPr lang="es-AR" dirty="0"/>
          </a:p>
          <a:p>
            <a:pPr lvl="1"/>
            <a:endParaRPr lang="es-AR" dirty="0">
              <a:solidFill>
                <a:srgbClr val="FF0000"/>
              </a:solidFill>
            </a:endParaRPr>
          </a:p>
        </p:txBody>
      </p:sp>
      <p:pic>
        <p:nvPicPr>
          <p:cNvPr id="3" name="Picture 2"/>
          <p:cNvPicPr>
            <a:picLocks noChangeAspect="1"/>
          </p:cNvPicPr>
          <p:nvPr/>
        </p:nvPicPr>
        <p:blipFill>
          <a:blip r:embed="rId2"/>
          <a:stretch>
            <a:fillRect/>
          </a:stretch>
        </p:blipFill>
        <p:spPr>
          <a:xfrm>
            <a:off x="1018389" y="2674332"/>
            <a:ext cx="6391879" cy="1226549"/>
          </a:xfrm>
          <a:prstGeom prst="rect">
            <a:avLst/>
          </a:prstGeom>
        </p:spPr>
      </p:pic>
      <p:pic>
        <p:nvPicPr>
          <p:cNvPr id="6" name="Picture 5"/>
          <p:cNvPicPr>
            <a:picLocks noChangeAspect="1"/>
          </p:cNvPicPr>
          <p:nvPr/>
        </p:nvPicPr>
        <p:blipFill>
          <a:blip r:embed="rId3"/>
          <a:stretch>
            <a:fillRect/>
          </a:stretch>
        </p:blipFill>
        <p:spPr>
          <a:xfrm>
            <a:off x="1018389" y="4188762"/>
            <a:ext cx="5917999" cy="1566086"/>
          </a:xfrm>
          <a:prstGeom prst="rect">
            <a:avLst/>
          </a:prstGeom>
        </p:spPr>
      </p:pic>
      <p:sp>
        <p:nvSpPr>
          <p:cNvPr id="7" name="Multiply 6"/>
          <p:cNvSpPr/>
          <p:nvPr/>
        </p:nvSpPr>
        <p:spPr bwMode="auto">
          <a:xfrm>
            <a:off x="8196044" y="2927758"/>
            <a:ext cx="1057013" cy="973123"/>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4"/>
          <a:stretch>
            <a:fillRect/>
          </a:stretch>
        </p:blipFill>
        <p:spPr>
          <a:xfrm>
            <a:off x="7998270" y="4334588"/>
            <a:ext cx="1452560" cy="1242912"/>
          </a:xfrm>
          <a:prstGeom prst="rect">
            <a:avLst/>
          </a:prstGeom>
        </p:spPr>
      </p:pic>
    </p:spTree>
    <p:extLst>
      <p:ext uri="{BB962C8B-B14F-4D97-AF65-F5344CB8AC3E}">
        <p14:creationId xmlns:p14="http://schemas.microsoft.com/office/powerpoint/2010/main" val="111457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n-US" dirty="0"/>
              <a:t>Refactor</a:t>
            </a:r>
            <a:endParaRPr lang="es-AR" dirty="0"/>
          </a:p>
        </p:txBody>
      </p:sp>
    </p:spTree>
    <p:extLst>
      <p:ext uri="{BB962C8B-B14F-4D97-AF65-F5344CB8AC3E}">
        <p14:creationId xmlns:p14="http://schemas.microsoft.com/office/powerpoint/2010/main" val="14773404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n-US" dirty="0" err="1"/>
              <a:t>Dispensables</a:t>
            </a:r>
            <a:endParaRPr lang="es-AR" dirty="0"/>
          </a:p>
        </p:txBody>
      </p:sp>
    </p:spTree>
    <p:extLst>
      <p:ext uri="{BB962C8B-B14F-4D97-AF65-F5344CB8AC3E}">
        <p14:creationId xmlns:p14="http://schemas.microsoft.com/office/powerpoint/2010/main" val="25657216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61747"/>
          </a:xfrm>
        </p:spPr>
        <p:txBody>
          <a:bodyPr/>
          <a:lstStyle/>
          <a:p>
            <a:r>
              <a:rPr lang="es-AR" dirty="0"/>
              <a:t>Code Smells - </a:t>
            </a:r>
            <a:r>
              <a:rPr lang="en-US" dirty="0" err="1"/>
              <a:t>Dispensables</a:t>
            </a:r>
            <a:endParaRPr lang="es-AR" dirty="0"/>
          </a:p>
        </p:txBody>
      </p:sp>
      <p:sp>
        <p:nvSpPr>
          <p:cNvPr id="5" name="Content Placeholder 4"/>
          <p:cNvSpPr>
            <a:spLocks noGrp="1"/>
          </p:cNvSpPr>
          <p:nvPr>
            <p:ph type="body" sz="quarter" idx="10"/>
          </p:nvPr>
        </p:nvSpPr>
        <p:spPr/>
        <p:txBody>
          <a:bodyPr>
            <a:normAutofit/>
          </a:bodyPr>
          <a:lstStyle/>
          <a:p>
            <a:r>
              <a:rPr lang="es-ES" dirty="0" err="1"/>
              <a:t>Lazy</a:t>
            </a:r>
            <a:r>
              <a:rPr lang="es-ES" dirty="0"/>
              <a:t> </a:t>
            </a:r>
            <a:r>
              <a:rPr lang="es-ES" dirty="0" err="1"/>
              <a:t>Class</a:t>
            </a:r>
            <a:r>
              <a:rPr lang="es-ES" dirty="0"/>
              <a:t> </a:t>
            </a:r>
          </a:p>
          <a:p>
            <a:pPr lvl="1"/>
            <a:r>
              <a:rPr lang="es-ES" dirty="0"/>
              <a:t>Si una clase hace poco y nada, debería eliminarse o combinarse con otra clase.</a:t>
            </a:r>
          </a:p>
          <a:p>
            <a:pPr lvl="1"/>
            <a:endParaRPr lang="es-ES" dirty="0"/>
          </a:p>
          <a:p>
            <a:pPr marL="0" indent="0">
              <a:buNone/>
            </a:pPr>
            <a:r>
              <a:rPr lang="es-ES" dirty="0"/>
              <a:t>	</a:t>
            </a:r>
          </a:p>
          <a:p>
            <a:pPr lvl="1"/>
            <a:endParaRPr lang="es-ES" dirty="0"/>
          </a:p>
        </p:txBody>
      </p:sp>
      <p:pic>
        <p:nvPicPr>
          <p:cNvPr id="2" name="Picture 1"/>
          <p:cNvPicPr>
            <a:picLocks noChangeAspect="1"/>
          </p:cNvPicPr>
          <p:nvPr/>
        </p:nvPicPr>
        <p:blipFill>
          <a:blip r:embed="rId2"/>
          <a:stretch>
            <a:fillRect/>
          </a:stretch>
        </p:blipFill>
        <p:spPr>
          <a:xfrm>
            <a:off x="2331638" y="2657253"/>
            <a:ext cx="5715798" cy="3181794"/>
          </a:xfrm>
          <a:prstGeom prst="rect">
            <a:avLst/>
          </a:prstGeom>
        </p:spPr>
      </p:pic>
    </p:spTree>
    <p:extLst>
      <p:ext uri="{BB962C8B-B14F-4D97-AF65-F5344CB8AC3E}">
        <p14:creationId xmlns:p14="http://schemas.microsoft.com/office/powerpoint/2010/main" val="365545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wipe(down)">
                                      <p:cBhvr>
                                        <p:cTn id="1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r>
              <a:rPr lang="es-ES_tradnl" dirty="0" err="1"/>
              <a:t>Duplicated</a:t>
            </a:r>
            <a:r>
              <a:rPr lang="es-ES_tradnl" dirty="0"/>
              <a:t> </a:t>
            </a:r>
            <a:r>
              <a:rPr lang="es-ES_tradnl" dirty="0" err="1" smtClean="0"/>
              <a:t>code</a:t>
            </a:r>
            <a:r>
              <a:rPr lang="es-ES_tradnl" dirty="0" smtClean="0"/>
              <a:t> (código duplicado)</a:t>
            </a:r>
            <a:endParaRPr lang="es-ES_tradnl" dirty="0"/>
          </a:p>
          <a:p>
            <a:pPr lvl="1"/>
            <a:r>
              <a:rPr lang="es-ES_tradnl" dirty="0"/>
              <a:t>El código duplicado es la peor anti-practica en el desarrollo de software. </a:t>
            </a:r>
            <a:r>
              <a:rPr lang="es-ES_tradnl" b="1" dirty="0"/>
              <a:t>Eliminar la duplicación siempre que sea posible </a:t>
            </a:r>
            <a:r>
              <a:rPr lang="es-ES_tradnl" dirty="0"/>
              <a:t>y estar siempre atento a los casos más sutiles de casi duplicación. </a:t>
            </a:r>
            <a:r>
              <a:rPr lang="es-ES_tradnl" dirty="0">
                <a:hlinkClick r:id="rId2"/>
              </a:rPr>
              <a:t>Don't Repeat Yourself!</a:t>
            </a:r>
            <a:br>
              <a:rPr lang="es-ES_tradnl" dirty="0">
                <a:hlinkClick r:id="rId2"/>
              </a:rPr>
            </a:br>
            <a:endParaRPr lang="es-ES_tradnl" dirty="0">
              <a:hlinkClick r:id="rId2"/>
            </a:endParaRPr>
          </a:p>
          <a:p>
            <a:r>
              <a:rPr lang="es-ES_tradnl" dirty="0" err="1"/>
              <a:t>Dead</a:t>
            </a:r>
            <a:r>
              <a:rPr lang="es-ES_tradnl" dirty="0"/>
              <a:t> </a:t>
            </a:r>
            <a:r>
              <a:rPr lang="es-ES_tradnl" dirty="0" err="1"/>
              <a:t>Code</a:t>
            </a:r>
            <a:r>
              <a:rPr lang="es-ES_tradnl" dirty="0"/>
              <a:t> </a:t>
            </a:r>
            <a:r>
              <a:rPr lang="es-ES_tradnl" dirty="0" smtClean="0"/>
              <a:t>(código muerto)</a:t>
            </a:r>
            <a:endParaRPr lang="es-ES_tradnl" dirty="0"/>
          </a:p>
          <a:p>
            <a:pPr lvl="1"/>
            <a:r>
              <a:rPr lang="es-ES_tradnl" dirty="0"/>
              <a:t>Eliminar código que no se utilice. Para eso tenemos sistemas de control de código fuente</a:t>
            </a:r>
            <a:r>
              <a:rPr lang="es-ES_tradnl" dirty="0" smtClean="0"/>
              <a:t>! (</a:t>
            </a:r>
            <a:r>
              <a:rPr lang="es-ES_tradnl" dirty="0" err="1" smtClean="0"/>
              <a:t>Git</a:t>
            </a:r>
            <a:r>
              <a:rPr lang="es-ES_tradnl" dirty="0"/>
              <a:t>,</a:t>
            </a:r>
            <a:r>
              <a:rPr lang="es-ES_tradnl" dirty="0" smtClean="0"/>
              <a:t> TFS, </a:t>
            </a:r>
            <a:r>
              <a:rPr lang="es-ES_tradnl" dirty="0" err="1" smtClean="0"/>
              <a:t>etc</a:t>
            </a:r>
            <a:r>
              <a:rPr lang="es-ES_tradnl" dirty="0" smtClean="0"/>
              <a:t>)</a:t>
            </a:r>
            <a:endParaRPr lang="es-ES_tradnl" dirty="0"/>
          </a:p>
          <a:p>
            <a:pPr lvl="1"/>
            <a:endParaRPr lang="es-ES_tradnl" dirty="0">
              <a:hlinkClick r:id="rId2"/>
            </a:endParaRPr>
          </a:p>
          <a:p>
            <a:endParaRPr lang="es-ES_tradnl" dirty="0"/>
          </a:p>
        </p:txBody>
      </p:sp>
      <p:pic>
        <p:nvPicPr>
          <p:cNvPr id="2" name="Picture 1"/>
          <p:cNvPicPr>
            <a:picLocks noChangeAspect="1"/>
          </p:cNvPicPr>
          <p:nvPr/>
        </p:nvPicPr>
        <p:blipFill>
          <a:blip r:embed="rId3"/>
          <a:stretch>
            <a:fillRect/>
          </a:stretch>
        </p:blipFill>
        <p:spPr>
          <a:xfrm>
            <a:off x="7692838" y="4551239"/>
            <a:ext cx="3716709" cy="2078160"/>
          </a:xfrm>
          <a:prstGeom prst="rect">
            <a:avLst/>
          </a:prstGeom>
        </p:spPr>
      </p:pic>
      <p:sp>
        <p:nvSpPr>
          <p:cNvPr id="4" name="Title 3"/>
          <p:cNvSpPr>
            <a:spLocks noGrp="1"/>
          </p:cNvSpPr>
          <p:nvPr>
            <p:ph type="title"/>
          </p:nvPr>
        </p:nvSpPr>
        <p:spPr>
          <a:xfrm>
            <a:off x="519112" y="228600"/>
            <a:ext cx="11149013" cy="761747"/>
          </a:xfrm>
        </p:spPr>
        <p:txBody>
          <a:bodyPr/>
          <a:lstStyle/>
          <a:p>
            <a:r>
              <a:rPr lang="es-AR" dirty="0"/>
              <a:t>Code Smells - </a:t>
            </a:r>
            <a:r>
              <a:rPr lang="en-US" dirty="0" err="1"/>
              <a:t>Dispensables</a:t>
            </a:r>
            <a:endParaRPr lang="es-AR" dirty="0"/>
          </a:p>
        </p:txBody>
      </p:sp>
    </p:spTree>
    <p:extLst>
      <p:ext uri="{BB962C8B-B14F-4D97-AF65-F5344CB8AC3E}">
        <p14:creationId xmlns:p14="http://schemas.microsoft.com/office/powerpoint/2010/main" val="376583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down)">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61747"/>
          </a:xfrm>
        </p:spPr>
        <p:txBody>
          <a:bodyPr/>
          <a:lstStyle/>
          <a:p>
            <a:r>
              <a:rPr lang="es-AR" dirty="0"/>
              <a:t>Code Smells - </a:t>
            </a:r>
            <a:r>
              <a:rPr lang="en-US" dirty="0" err="1"/>
              <a:t>Dispensables</a:t>
            </a:r>
            <a:endParaRPr lang="es-AR" dirty="0"/>
          </a:p>
        </p:txBody>
      </p:sp>
      <p:sp>
        <p:nvSpPr>
          <p:cNvPr id="5" name="Content Placeholder 4"/>
          <p:cNvSpPr>
            <a:spLocks noGrp="1"/>
          </p:cNvSpPr>
          <p:nvPr>
            <p:ph type="body" sz="quarter" idx="10"/>
          </p:nvPr>
        </p:nvSpPr>
        <p:spPr/>
        <p:txBody>
          <a:bodyPr/>
          <a:lstStyle/>
          <a:p>
            <a:r>
              <a:rPr lang="es-ES" dirty="0" err="1"/>
              <a:t>Speculative</a:t>
            </a:r>
            <a:r>
              <a:rPr lang="es-ES" dirty="0"/>
              <a:t> </a:t>
            </a:r>
            <a:r>
              <a:rPr lang="es-ES" dirty="0" err="1" smtClean="0"/>
              <a:t>Generality</a:t>
            </a:r>
            <a:r>
              <a:rPr lang="es-ES" dirty="0" smtClean="0"/>
              <a:t> (especulación a futuro)</a:t>
            </a:r>
            <a:endParaRPr lang="es-ES" dirty="0"/>
          </a:p>
          <a:p>
            <a:pPr lvl="1"/>
            <a:r>
              <a:rPr lang="es-ES" dirty="0"/>
              <a:t>EL código que escribimos HOY tiene que ser para resolver los problemas que tenemos HOY. No nos preocupemos por el mañana. </a:t>
            </a:r>
            <a:r>
              <a:rPr lang="es-ES" dirty="0">
                <a:hlinkClick r:id="rId2"/>
              </a:rPr>
              <a:t>You (Probably) Aren't Gonna Need It.</a:t>
            </a:r>
          </a:p>
          <a:p>
            <a:pPr lvl="1"/>
            <a:endParaRPr lang="es-ES" dirty="0">
              <a:hlinkClick r:id="rId2"/>
            </a:endParaRPr>
          </a:p>
          <a:p>
            <a:endParaRPr lang="es-ES" dirty="0" smtClean="0"/>
          </a:p>
          <a:p>
            <a:endParaRPr lang="es-ES" dirty="0"/>
          </a:p>
          <a:p>
            <a:r>
              <a:rPr lang="es-ES" dirty="0" err="1" smtClean="0"/>
              <a:t>Comments</a:t>
            </a:r>
            <a:endParaRPr lang="es-ES" dirty="0"/>
          </a:p>
          <a:p>
            <a:pPr lvl="1"/>
            <a:r>
              <a:rPr lang="es-ES" dirty="0"/>
              <a:t>Hay una línea muy fina entre los comentarios que iluminan y los que oscurecen. Son necesarios? Se puede </a:t>
            </a:r>
            <a:r>
              <a:rPr lang="es-ES" dirty="0" err="1"/>
              <a:t>refactorizar</a:t>
            </a:r>
            <a:r>
              <a:rPr lang="es-ES" dirty="0"/>
              <a:t> el código para no se necesiten?</a:t>
            </a:r>
            <a:endParaRPr lang="es-ES" dirty="0">
              <a:hlinkClick r:id="rId2"/>
            </a:endParaRPr>
          </a:p>
          <a:p>
            <a:pPr lvl="1"/>
            <a:endParaRPr lang="es-ES" dirty="0"/>
          </a:p>
        </p:txBody>
      </p:sp>
      <p:pic>
        <p:nvPicPr>
          <p:cNvPr id="2" name="Picture 1"/>
          <p:cNvPicPr>
            <a:picLocks noChangeAspect="1"/>
          </p:cNvPicPr>
          <p:nvPr/>
        </p:nvPicPr>
        <p:blipFill>
          <a:blip r:embed="rId3"/>
          <a:stretch>
            <a:fillRect/>
          </a:stretch>
        </p:blipFill>
        <p:spPr>
          <a:xfrm>
            <a:off x="7809853" y="2847744"/>
            <a:ext cx="3439342" cy="2457682"/>
          </a:xfrm>
          <a:prstGeom prst="rect">
            <a:avLst/>
          </a:prstGeom>
        </p:spPr>
      </p:pic>
    </p:spTree>
    <p:extLst>
      <p:ext uri="{BB962C8B-B14F-4D97-AF65-F5344CB8AC3E}">
        <p14:creationId xmlns:p14="http://schemas.microsoft.com/office/powerpoint/2010/main" val="264954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wipe(down)">
                                      <p:cBhvr>
                                        <p:cTn id="15" dur="500"/>
                                        <p:tgtEl>
                                          <p:spTgt spid="5">
                                            <p:txEl>
                                              <p:pRg st="5" end="5"/>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wipe(down)">
                                      <p:cBhvr>
                                        <p:cTn id="1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n-US" dirty="0" smtClean="0"/>
              <a:t>Y </a:t>
            </a:r>
            <a:r>
              <a:rPr lang="en-US" dirty="0" err="1"/>
              <a:t>a</a:t>
            </a:r>
            <a:r>
              <a:rPr lang="en-US" dirty="0" err="1" smtClean="0"/>
              <a:t>hora</a:t>
            </a:r>
            <a:r>
              <a:rPr lang="en-US" dirty="0" smtClean="0"/>
              <a:t>?</a:t>
            </a:r>
            <a:endParaRPr lang="es-AR" dirty="0"/>
          </a:p>
        </p:txBody>
      </p:sp>
    </p:spTree>
    <p:extLst>
      <p:ext uri="{BB962C8B-B14F-4D97-AF65-F5344CB8AC3E}">
        <p14:creationId xmlns:p14="http://schemas.microsoft.com/office/powerpoint/2010/main" val="26089351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latin typeface="Arial" charset="0"/>
              </a:rPr>
              <a:t>Refactoring </a:t>
            </a:r>
            <a:r>
              <a:rPr lang="en-US" sz="3600" dirty="0" smtClean="0">
                <a:latin typeface="Arial" charset="0"/>
              </a:rPr>
              <a:t>- </a:t>
            </a:r>
            <a:r>
              <a:rPr lang="en-US" sz="3600" dirty="0" err="1" smtClean="0">
                <a:latin typeface="Arial" charset="0"/>
              </a:rPr>
              <a:t>Repaso</a:t>
            </a:r>
            <a:endParaRPr lang="en-US" dirty="0">
              <a:latin typeface="Arial" charset="0"/>
            </a:endParaRPr>
          </a:p>
        </p:txBody>
      </p:sp>
      <p:sp>
        <p:nvSpPr>
          <p:cNvPr id="3075" name="Rectangle 3"/>
          <p:cNvSpPr>
            <a:spLocks noGrp="1" noChangeArrowheads="1"/>
          </p:cNvSpPr>
          <p:nvPr>
            <p:ph type="body" sz="quarter" idx="10"/>
          </p:nvPr>
        </p:nvSpPr>
        <p:spPr>
          <a:prstGeom prst="rect">
            <a:avLst/>
          </a:prstGeom>
        </p:spPr>
        <p:txBody>
          <a:bodyPr/>
          <a:lstStyle/>
          <a:p>
            <a:pPr lvl="1" eaLnBrk="1" hangingPunct="1">
              <a:lnSpc>
                <a:spcPct val="80000"/>
              </a:lnSpc>
            </a:pPr>
            <a:r>
              <a:rPr lang="es-ES" dirty="0" smtClean="0"/>
              <a:t>La </a:t>
            </a:r>
            <a:r>
              <a:rPr lang="es-ES" b="1" dirty="0"/>
              <a:t>restructuración del código </a:t>
            </a:r>
            <a:r>
              <a:rPr lang="es-ES" dirty="0"/>
              <a:t>en una serie de pequeños pasos, </a:t>
            </a:r>
            <a:r>
              <a:rPr lang="es-ES" b="1" dirty="0"/>
              <a:t>preservando la funcionalidad</a:t>
            </a:r>
            <a:r>
              <a:rPr lang="es-ES" dirty="0"/>
              <a:t>, con el </a:t>
            </a:r>
            <a:r>
              <a:rPr lang="es-ES" u="sng" dirty="0"/>
              <a:t>objetivo </a:t>
            </a:r>
            <a:r>
              <a:rPr lang="es-ES" dirty="0"/>
              <a:t>de </a:t>
            </a:r>
            <a:r>
              <a:rPr lang="es-ES" b="1" dirty="0"/>
              <a:t>hacerlo mas fácil de entender y modificar</a:t>
            </a:r>
            <a:r>
              <a:rPr lang="es-ES" dirty="0"/>
              <a:t/>
            </a:r>
            <a:br>
              <a:rPr lang="es-ES" dirty="0"/>
            </a:br>
            <a:endParaRPr lang="es-ES" sz="3200" dirty="0"/>
          </a:p>
          <a:p>
            <a:pPr eaLnBrk="1" hangingPunct="1">
              <a:lnSpc>
                <a:spcPct val="80000"/>
              </a:lnSpc>
            </a:pPr>
            <a:r>
              <a:rPr lang="es-ES" sz="2800" dirty="0"/>
              <a:t>Pero no es una simple reestructuración arbitraria del código</a:t>
            </a:r>
          </a:p>
          <a:p>
            <a:pPr lvl="1" eaLnBrk="1" hangingPunct="1">
              <a:lnSpc>
                <a:spcPct val="80000"/>
              </a:lnSpc>
            </a:pPr>
            <a:r>
              <a:rPr lang="es-ES" b="1" dirty="0"/>
              <a:t>El código debe seguir funcionando</a:t>
            </a:r>
          </a:p>
          <a:p>
            <a:pPr lvl="1" eaLnBrk="1" hangingPunct="1">
              <a:lnSpc>
                <a:spcPct val="80000"/>
              </a:lnSpc>
            </a:pPr>
            <a:r>
              <a:rPr lang="es-ES" dirty="0"/>
              <a:t>Solo </a:t>
            </a:r>
            <a:r>
              <a:rPr lang="es-ES" b="1" dirty="0"/>
              <a:t>realizando pequeños pasos</a:t>
            </a:r>
            <a:r>
              <a:rPr lang="es-ES" dirty="0"/>
              <a:t> (no es un </a:t>
            </a:r>
            <a:r>
              <a:rPr lang="es-ES" dirty="0" err="1"/>
              <a:t>major</a:t>
            </a:r>
            <a:r>
              <a:rPr lang="es-ES" dirty="0"/>
              <a:t> re-</a:t>
            </a:r>
            <a:r>
              <a:rPr lang="es-ES" dirty="0" err="1"/>
              <a:t>write</a:t>
            </a:r>
            <a:r>
              <a:rPr lang="es-ES" dirty="0"/>
              <a:t>)</a:t>
            </a:r>
          </a:p>
          <a:p>
            <a:pPr lvl="1" eaLnBrk="1" hangingPunct="1">
              <a:lnSpc>
                <a:spcPct val="80000"/>
              </a:lnSpc>
            </a:pPr>
            <a:r>
              <a:rPr lang="es-ES" b="1" dirty="0" err="1"/>
              <a:t>Unit</a:t>
            </a:r>
            <a:r>
              <a:rPr lang="es-ES" b="1" dirty="0"/>
              <a:t> </a:t>
            </a:r>
            <a:r>
              <a:rPr lang="es-ES" b="1" dirty="0" err="1"/>
              <a:t>tests</a:t>
            </a:r>
            <a:r>
              <a:rPr lang="es-ES" b="1" dirty="0"/>
              <a:t>, necesarios </a:t>
            </a:r>
            <a:r>
              <a:rPr lang="es-ES" dirty="0"/>
              <a:t>para asegurarnos que siga funcionando</a:t>
            </a:r>
          </a:p>
          <a:p>
            <a:pPr lvl="1" eaLnBrk="1" hangingPunct="1">
              <a:lnSpc>
                <a:spcPct val="80000"/>
              </a:lnSpc>
            </a:pPr>
            <a:r>
              <a:rPr lang="es-ES" dirty="0"/>
              <a:t>Finalmente el Código </a:t>
            </a:r>
            <a:r>
              <a:rPr lang="es-ES" b="1" dirty="0"/>
              <a:t>resultante </a:t>
            </a:r>
            <a:r>
              <a:rPr lang="es-ES" dirty="0"/>
              <a:t>es </a:t>
            </a:r>
          </a:p>
          <a:p>
            <a:pPr lvl="8">
              <a:lnSpc>
                <a:spcPct val="80000"/>
              </a:lnSpc>
              <a:buFont typeface="Wingdings" panose="05000000000000000000" pitchFamily="2" charset="2"/>
              <a:buChar char=""/>
            </a:pPr>
            <a:r>
              <a:rPr lang="es-ES" sz="2800" b="1" i="1" dirty="0">
                <a:solidFill>
                  <a:schemeClr val="accent2">
                    <a:lumMod val="75000"/>
                  </a:schemeClr>
                </a:solidFill>
              </a:rPr>
              <a:t>Menos acoplado</a:t>
            </a:r>
          </a:p>
          <a:p>
            <a:pPr lvl="8">
              <a:lnSpc>
                <a:spcPct val="80000"/>
              </a:lnSpc>
              <a:buFont typeface="Wingdings" panose="05000000000000000000" pitchFamily="2" charset="2"/>
              <a:buChar char=""/>
            </a:pPr>
            <a:r>
              <a:rPr lang="es-ES" sz="2800" b="1" i="1" dirty="0">
                <a:solidFill>
                  <a:schemeClr val="accent2">
                    <a:lumMod val="75000"/>
                  </a:schemeClr>
                </a:solidFill>
              </a:rPr>
              <a:t>Más cohesivo</a:t>
            </a:r>
          </a:p>
          <a:p>
            <a:pPr lvl="8">
              <a:lnSpc>
                <a:spcPct val="80000"/>
              </a:lnSpc>
              <a:buFont typeface="Wingdings" panose="05000000000000000000" pitchFamily="2" charset="2"/>
              <a:buChar char=""/>
            </a:pPr>
            <a:r>
              <a:rPr lang="es-ES" sz="2800" b="1" i="1" dirty="0">
                <a:solidFill>
                  <a:schemeClr val="accent2">
                    <a:lumMod val="75000"/>
                  </a:schemeClr>
                </a:solidFill>
              </a:rPr>
              <a:t>Más comprensible</a:t>
            </a:r>
            <a:endParaRPr lang="es-ES" sz="3600" b="1" i="1" dirty="0">
              <a:solidFill>
                <a:schemeClr val="accent2">
                  <a:lumMod val="75000"/>
                </a:schemeClr>
              </a:solidFill>
            </a:endParaRPr>
          </a:p>
        </p:txBody>
      </p:sp>
    </p:spTree>
    <p:extLst>
      <p:ext uri="{BB962C8B-B14F-4D97-AF65-F5344CB8AC3E}">
        <p14:creationId xmlns:p14="http://schemas.microsoft.com/office/powerpoint/2010/main" val="364586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latin typeface="Arial" charset="0"/>
              </a:rPr>
              <a:t>Refactoring </a:t>
            </a:r>
            <a:r>
              <a:rPr lang="en-US" sz="3600" dirty="0" smtClean="0">
                <a:latin typeface="Arial" charset="0"/>
              </a:rPr>
              <a:t>- </a:t>
            </a:r>
            <a:r>
              <a:rPr lang="en-US" sz="3600" dirty="0" err="1" smtClean="0">
                <a:latin typeface="Arial" charset="0"/>
              </a:rPr>
              <a:t>Repaso</a:t>
            </a:r>
            <a:endParaRPr lang="en-US" dirty="0">
              <a:latin typeface="Arial" charset="0"/>
            </a:endParaRPr>
          </a:p>
        </p:txBody>
      </p:sp>
      <p:sp>
        <p:nvSpPr>
          <p:cNvPr id="3075" name="Rectangle 3"/>
          <p:cNvSpPr>
            <a:spLocks noGrp="1" noChangeArrowheads="1"/>
          </p:cNvSpPr>
          <p:nvPr>
            <p:ph type="body" sz="quarter" idx="10"/>
          </p:nvPr>
        </p:nvSpPr>
        <p:spPr>
          <a:prstGeom prst="rect">
            <a:avLst/>
          </a:prstGeom>
        </p:spPr>
        <p:txBody>
          <a:bodyPr/>
          <a:lstStyle/>
          <a:p>
            <a:pPr eaLnBrk="1" hangingPunct="1">
              <a:lnSpc>
                <a:spcPct val="80000"/>
              </a:lnSpc>
            </a:pPr>
            <a:r>
              <a:rPr lang="es-ES" sz="2800" dirty="0"/>
              <a:t>Existen una lista de </a:t>
            </a:r>
            <a:r>
              <a:rPr lang="es-ES" sz="2800" b="1" dirty="0"/>
              <a:t>técnicas de </a:t>
            </a:r>
            <a:r>
              <a:rPr lang="es-ES" sz="2800" b="1" dirty="0" err="1"/>
              <a:t>refactoring</a:t>
            </a:r>
            <a:r>
              <a:rPr lang="es-ES" sz="2800" b="1" dirty="0"/>
              <a:t> </a:t>
            </a:r>
            <a:r>
              <a:rPr lang="es-ES" sz="2800" dirty="0"/>
              <a:t>conocidas</a:t>
            </a:r>
            <a:br>
              <a:rPr lang="es-ES" sz="2800" dirty="0"/>
            </a:br>
            <a:endParaRPr lang="es-ES" sz="2800" dirty="0"/>
          </a:p>
          <a:p>
            <a:pPr lvl="1" eaLnBrk="1" hangingPunct="1">
              <a:lnSpc>
                <a:spcPct val="80000"/>
              </a:lnSpc>
              <a:buFont typeface="Wingdings" panose="05000000000000000000" pitchFamily="2" charset="2"/>
              <a:buChar char="ü"/>
            </a:pPr>
            <a:r>
              <a:rPr lang="es-ES" b="1" dirty="0"/>
              <a:t>Catalogo de </a:t>
            </a:r>
            <a:r>
              <a:rPr lang="es-ES" b="1" dirty="0" err="1" smtClean="0"/>
              <a:t>Refactorings</a:t>
            </a:r>
            <a:r>
              <a:rPr lang="es-ES" b="1" dirty="0" smtClean="0"/>
              <a:t> </a:t>
            </a:r>
            <a:r>
              <a:rPr lang="es-ES" i="1" dirty="0" smtClean="0"/>
              <a:t>(</a:t>
            </a:r>
            <a:r>
              <a:rPr lang="es-ES" i="1" dirty="0" err="1" smtClean="0"/>
              <a:t>ej</a:t>
            </a:r>
            <a:r>
              <a:rPr lang="es-ES" i="1" dirty="0" smtClean="0"/>
              <a:t>: www.refactoring.guru)</a:t>
            </a:r>
            <a:endParaRPr lang="es-ES" i="1" dirty="0"/>
          </a:p>
          <a:p>
            <a:pPr lvl="1" eaLnBrk="1" hangingPunct="1">
              <a:lnSpc>
                <a:spcPct val="80000"/>
              </a:lnSpc>
              <a:buFont typeface="Wingdings" panose="05000000000000000000" pitchFamily="2" charset="2"/>
              <a:buChar char="ü"/>
            </a:pPr>
            <a:endParaRPr lang="es-ES" dirty="0"/>
          </a:p>
          <a:p>
            <a:pPr lvl="1">
              <a:lnSpc>
                <a:spcPct val="80000"/>
              </a:lnSpc>
              <a:buFont typeface="Wingdings" panose="05000000000000000000" pitchFamily="2" charset="2"/>
              <a:buChar char="ü"/>
            </a:pPr>
            <a:r>
              <a:rPr lang="es-ES" dirty="0"/>
              <a:t>Es </a:t>
            </a:r>
            <a:r>
              <a:rPr lang="es-ES" b="1" dirty="0"/>
              <a:t>importante</a:t>
            </a:r>
            <a:r>
              <a:rPr lang="es-ES" dirty="0"/>
              <a:t> que estemos </a:t>
            </a:r>
            <a:r>
              <a:rPr lang="es-ES" b="1" dirty="0"/>
              <a:t>familiarizados </a:t>
            </a:r>
            <a:r>
              <a:rPr lang="es-ES" b="1" dirty="0" smtClean="0"/>
              <a:t>con el </a:t>
            </a:r>
            <a:r>
              <a:rPr lang="es-ES" b="1" dirty="0"/>
              <a:t>catalogo </a:t>
            </a:r>
            <a:r>
              <a:rPr lang="es-ES" dirty="0"/>
              <a:t>antes de inventar nuestros propios </a:t>
            </a:r>
            <a:r>
              <a:rPr lang="es-ES" dirty="0" err="1"/>
              <a:t>refactorings</a:t>
            </a:r>
            <a:endParaRPr lang="es-ES" dirty="0"/>
          </a:p>
          <a:p>
            <a:pPr lvl="1" eaLnBrk="1" hangingPunct="1">
              <a:lnSpc>
                <a:spcPct val="80000"/>
              </a:lnSpc>
            </a:pPr>
            <a:endParaRPr lang="es-ES" dirty="0"/>
          </a:p>
        </p:txBody>
      </p:sp>
    </p:spTree>
    <p:extLst>
      <p:ext uri="{BB962C8B-B14F-4D97-AF65-F5344CB8AC3E}">
        <p14:creationId xmlns:p14="http://schemas.microsoft.com/office/powerpoint/2010/main" val="156954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67188" y="2352675"/>
            <a:ext cx="1970299" cy="1685926"/>
          </a:xfrm>
          <a:prstGeom prst="rect">
            <a:avLst/>
          </a:prstGeom>
        </p:spPr>
      </p:pic>
      <p:sp>
        <p:nvSpPr>
          <p:cNvPr id="4099" name="Rectangle 3"/>
          <p:cNvSpPr>
            <a:spLocks noGrp="1" noChangeArrowheads="1"/>
          </p:cNvSpPr>
          <p:nvPr>
            <p:ph type="body" sz="quarter" idx="10"/>
          </p:nvPr>
        </p:nvSpPr>
        <p:spPr>
          <a:prstGeom prst="rect">
            <a:avLst/>
          </a:prstGeom>
        </p:spPr>
        <p:txBody>
          <a:bodyPr/>
          <a:lstStyle/>
          <a:p>
            <a:pPr eaLnBrk="1" hangingPunct="1"/>
            <a:r>
              <a:rPr lang="es-ES" sz="2800" b="1" dirty="0">
                <a:solidFill>
                  <a:schemeClr val="accent2">
                    <a:lumMod val="75000"/>
                  </a:schemeClr>
                </a:solidFill>
              </a:rPr>
              <a:t>Deberíamos </a:t>
            </a:r>
            <a:r>
              <a:rPr lang="es-ES" sz="2800" dirty="0"/>
              <a:t>hacer </a:t>
            </a:r>
            <a:r>
              <a:rPr lang="es-ES" sz="2800" dirty="0" err="1"/>
              <a:t>refactoring</a:t>
            </a:r>
            <a:r>
              <a:rPr lang="es-ES" sz="2800" dirty="0"/>
              <a:t>:</a:t>
            </a:r>
          </a:p>
          <a:p>
            <a:pPr lvl="1" eaLnBrk="1" hangingPunct="1">
              <a:buClr>
                <a:schemeClr val="accent2">
                  <a:lumMod val="75000"/>
                </a:schemeClr>
              </a:buClr>
              <a:buFont typeface="Wingdings" panose="05000000000000000000" pitchFamily="2" charset="2"/>
              <a:buChar char=""/>
            </a:pPr>
            <a:r>
              <a:rPr lang="es-ES" dirty="0"/>
              <a:t>En cualquier momento que detectemos que </a:t>
            </a:r>
            <a:r>
              <a:rPr lang="es-ES" b="1" dirty="0"/>
              <a:t>hay una mejor forma de hacer las cosas</a:t>
            </a:r>
            <a:r>
              <a:rPr lang="es-ES" dirty="0"/>
              <a:t>. (por ejemplo </a:t>
            </a:r>
            <a:r>
              <a:rPr lang="es-ES" b="1" i="1" dirty="0" err="1"/>
              <a:t>detecciòn</a:t>
            </a:r>
            <a:r>
              <a:rPr lang="es-ES" b="1" i="1" dirty="0"/>
              <a:t> de </a:t>
            </a:r>
            <a:r>
              <a:rPr lang="es-ES" b="1" i="1" dirty="0" err="1"/>
              <a:t>Code</a:t>
            </a:r>
            <a:r>
              <a:rPr lang="es-ES" b="1" i="1" dirty="0"/>
              <a:t> </a:t>
            </a:r>
            <a:r>
              <a:rPr lang="es-ES" b="1" i="1" dirty="0" err="1"/>
              <a:t>Smell</a:t>
            </a:r>
            <a:r>
              <a:rPr lang="es-ES" dirty="0"/>
              <a:t>)</a:t>
            </a:r>
          </a:p>
          <a:p>
            <a:pPr lvl="2" eaLnBrk="1" hangingPunct="1">
              <a:buClr>
                <a:schemeClr val="accent2">
                  <a:lumMod val="75000"/>
                </a:schemeClr>
              </a:buClr>
              <a:buFont typeface="Wingdings" panose="05000000000000000000" pitchFamily="2" charset="2"/>
              <a:buChar char=""/>
            </a:pPr>
            <a:r>
              <a:rPr lang="es-ES" altLang="ja-JP" sz="2000" b="1" u="sng" dirty="0"/>
              <a:t>“</a:t>
            </a:r>
            <a:r>
              <a:rPr lang="es-ES" sz="2000" b="1" u="sng" dirty="0"/>
              <a:t>Mejor</a:t>
            </a:r>
            <a:r>
              <a:rPr lang="es-ES" altLang="ja-JP" sz="2000" b="1" u="sng" dirty="0"/>
              <a:t>”</a:t>
            </a:r>
            <a:r>
              <a:rPr lang="es-ES" sz="2000" b="1" u="sng" dirty="0"/>
              <a:t> </a:t>
            </a:r>
            <a:r>
              <a:rPr lang="es-ES" sz="2000" dirty="0"/>
              <a:t>significa hacer código mas fácil de entender y modificar en el futuro</a:t>
            </a:r>
          </a:p>
          <a:p>
            <a:pPr lvl="1">
              <a:buClr>
                <a:schemeClr val="accent2">
                  <a:lumMod val="75000"/>
                </a:schemeClr>
              </a:buClr>
              <a:buFont typeface="Wingdings" panose="05000000000000000000" pitchFamily="2" charset="2"/>
              <a:buChar char=""/>
            </a:pPr>
            <a:r>
              <a:rPr lang="es-ES" dirty="0" smtClean="0"/>
              <a:t>Cuando </a:t>
            </a:r>
            <a:r>
              <a:rPr lang="es-ES" b="1" dirty="0"/>
              <a:t>el entorno puede soportar </a:t>
            </a:r>
            <a:r>
              <a:rPr lang="es-ES" b="1" dirty="0" err="1"/>
              <a:t>Refactoring</a:t>
            </a:r>
            <a:endParaRPr lang="es-ES" b="1" dirty="0"/>
          </a:p>
          <a:p>
            <a:pPr lvl="1" eaLnBrk="1" hangingPunct="1">
              <a:buClr>
                <a:schemeClr val="accent2">
                  <a:lumMod val="75000"/>
                </a:schemeClr>
              </a:buClr>
              <a:buFont typeface="Wingdings" panose="05000000000000000000" pitchFamily="2" charset="2"/>
              <a:buChar char=""/>
            </a:pPr>
            <a:r>
              <a:rPr lang="es-ES" dirty="0"/>
              <a:t>Cuando </a:t>
            </a:r>
            <a:r>
              <a:rPr lang="es-ES" b="1" dirty="0"/>
              <a:t>lo podemos hacer sin romper el código</a:t>
            </a:r>
          </a:p>
          <a:p>
            <a:pPr lvl="2" eaLnBrk="1" hangingPunct="1"/>
            <a:r>
              <a:rPr lang="es-ES" sz="2000" b="1" i="1" u="sng" dirty="0" err="1"/>
              <a:t>Unit</a:t>
            </a:r>
            <a:r>
              <a:rPr lang="es-ES" sz="2000" b="1" i="1" u="sng" dirty="0"/>
              <a:t> </a:t>
            </a:r>
            <a:r>
              <a:rPr lang="es-ES" sz="2000" b="1" i="1" u="sng" dirty="0" err="1"/>
              <a:t>tests</a:t>
            </a:r>
            <a:r>
              <a:rPr lang="es-ES" sz="2000" dirty="0"/>
              <a:t> =&gt; Esenciales para esto</a:t>
            </a:r>
            <a:br>
              <a:rPr lang="es-ES" sz="2000" dirty="0"/>
            </a:br>
            <a:endParaRPr lang="es-ES" sz="2000" dirty="0"/>
          </a:p>
          <a:p>
            <a:pPr eaLnBrk="1" hangingPunct="1"/>
            <a:r>
              <a:rPr lang="es-ES" sz="2800" b="1" dirty="0">
                <a:solidFill>
                  <a:srgbClr val="FF0000"/>
                </a:solidFill>
              </a:rPr>
              <a:t>No deberíamos </a:t>
            </a:r>
            <a:r>
              <a:rPr lang="es-ES" sz="2800" dirty="0"/>
              <a:t>hacer </a:t>
            </a:r>
            <a:r>
              <a:rPr lang="es-ES" sz="2800" dirty="0" err="1"/>
              <a:t>refactoring</a:t>
            </a:r>
            <a:r>
              <a:rPr lang="es-ES" sz="2800" dirty="0"/>
              <a:t>:</a:t>
            </a:r>
          </a:p>
          <a:p>
            <a:pPr lvl="1" eaLnBrk="1" hangingPunct="1">
              <a:buClr>
                <a:srgbClr val="FF0000"/>
              </a:buClr>
              <a:buFont typeface="Wingdings" panose="05000000000000000000" pitchFamily="2" charset="2"/>
              <a:buChar char=""/>
            </a:pPr>
            <a:r>
              <a:rPr lang="es-ES" sz="2400" b="1" dirty="0"/>
              <a:t>Código</a:t>
            </a:r>
            <a:r>
              <a:rPr lang="es-ES" sz="2400" dirty="0"/>
              <a:t> estable que </a:t>
            </a:r>
            <a:r>
              <a:rPr lang="es-ES" sz="2400" b="1" dirty="0"/>
              <a:t>no necesita </a:t>
            </a:r>
            <a:r>
              <a:rPr lang="es-ES" sz="2400" b="1" dirty="0" smtClean="0"/>
              <a:t>cambiar</a:t>
            </a:r>
          </a:p>
          <a:p>
            <a:pPr lvl="1" eaLnBrk="1" hangingPunct="1">
              <a:buClr>
                <a:srgbClr val="FF0000"/>
              </a:buClr>
              <a:buFont typeface="Wingdings" panose="05000000000000000000" pitchFamily="2" charset="2"/>
              <a:buChar char=""/>
            </a:pPr>
            <a:r>
              <a:rPr lang="es-ES" dirty="0" smtClean="0"/>
              <a:t>Cuando </a:t>
            </a:r>
            <a:r>
              <a:rPr lang="es-ES" b="1" dirty="0" smtClean="0"/>
              <a:t>se agregaría funcionalidad innecesaria HOY</a:t>
            </a:r>
            <a:endParaRPr lang="es-ES" sz="2400" b="1" dirty="0"/>
          </a:p>
          <a:p>
            <a:pPr lvl="1" eaLnBrk="1" hangingPunct="1">
              <a:buClr>
                <a:srgbClr val="FF0000"/>
              </a:buClr>
              <a:buFont typeface="Wingdings" panose="05000000000000000000" pitchFamily="2" charset="2"/>
              <a:buChar char=""/>
            </a:pPr>
            <a:r>
              <a:rPr lang="es-ES" sz="2400" b="1" dirty="0"/>
              <a:t>Código</a:t>
            </a:r>
            <a:r>
              <a:rPr lang="es-ES" sz="2400" dirty="0"/>
              <a:t> </a:t>
            </a:r>
            <a:r>
              <a:rPr lang="es-ES" sz="2400" b="1" dirty="0"/>
              <a:t>realizado por otra persona</a:t>
            </a:r>
          </a:p>
          <a:p>
            <a:pPr lvl="2" eaLnBrk="1" hangingPunct="1"/>
            <a:r>
              <a:rPr lang="es-ES" sz="2000" dirty="0"/>
              <a:t>A menos que la otra persona este de acuerdo</a:t>
            </a:r>
          </a:p>
        </p:txBody>
      </p:sp>
      <p:sp>
        <p:nvSpPr>
          <p:cNvPr id="4098" name="Rectangle 2"/>
          <p:cNvSpPr>
            <a:spLocks noGrp="1" noChangeArrowheads="1"/>
          </p:cNvSpPr>
          <p:nvPr>
            <p:ph type="title"/>
          </p:nvPr>
        </p:nvSpPr>
        <p:spPr>
          <a:xfrm>
            <a:off x="519112" y="228600"/>
            <a:ext cx="11149013" cy="761747"/>
          </a:xfrm>
        </p:spPr>
        <p:txBody>
          <a:bodyPr/>
          <a:lstStyle/>
          <a:p>
            <a:pPr eaLnBrk="1" hangingPunct="1"/>
            <a:r>
              <a:rPr lang="en-US" dirty="0" err="1" smtClean="0">
                <a:latin typeface="Arial" charset="0"/>
              </a:rPr>
              <a:t>Cuándo</a:t>
            </a:r>
            <a:r>
              <a:rPr lang="en-US" dirty="0" smtClean="0">
                <a:latin typeface="Arial" charset="0"/>
              </a:rPr>
              <a:t> </a:t>
            </a:r>
            <a:r>
              <a:rPr lang="en-US" dirty="0" err="1" smtClean="0">
                <a:latin typeface="Arial" charset="0"/>
              </a:rPr>
              <a:t>Hacer</a:t>
            </a:r>
            <a:r>
              <a:rPr lang="en-US" dirty="0" smtClean="0">
                <a:latin typeface="Arial" charset="0"/>
              </a:rPr>
              <a:t> Refactoring?</a:t>
            </a:r>
            <a:endParaRPr lang="en-US" dirty="0">
              <a:latin typeface="Arial" charset="0"/>
            </a:endParaRPr>
          </a:p>
        </p:txBody>
      </p:sp>
      <p:sp>
        <p:nvSpPr>
          <p:cNvPr id="2" name="Multiply 1"/>
          <p:cNvSpPr/>
          <p:nvPr/>
        </p:nvSpPr>
        <p:spPr bwMode="auto">
          <a:xfrm>
            <a:off x="9734550" y="4496052"/>
            <a:ext cx="1695450" cy="1666875"/>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742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9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9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9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9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19112" y="228600"/>
            <a:ext cx="11149013" cy="761747"/>
          </a:xfrm>
        </p:spPr>
        <p:txBody>
          <a:bodyPr/>
          <a:lstStyle/>
          <a:p>
            <a:pPr eaLnBrk="1" hangingPunct="1"/>
            <a:r>
              <a:rPr lang="en-US" dirty="0" err="1">
                <a:latin typeface="Arial" charset="0"/>
              </a:rPr>
              <a:t>Proceso</a:t>
            </a:r>
            <a:r>
              <a:rPr lang="en-US" dirty="0">
                <a:latin typeface="Arial" charset="0"/>
              </a:rPr>
              <a:t> de Refactoring</a:t>
            </a:r>
          </a:p>
        </p:txBody>
      </p:sp>
      <p:sp>
        <p:nvSpPr>
          <p:cNvPr id="8195" name="Rectangle 3"/>
          <p:cNvSpPr>
            <a:spLocks noGrp="1" noChangeArrowheads="1"/>
          </p:cNvSpPr>
          <p:nvPr>
            <p:ph type="body" sz="quarter" idx="10"/>
          </p:nvPr>
        </p:nvSpPr>
        <p:spPr>
          <a:prstGeom prst="rect">
            <a:avLst/>
          </a:prstGeom>
        </p:spPr>
        <p:txBody>
          <a:bodyPr/>
          <a:lstStyle/>
          <a:p>
            <a:pPr marL="742950" indent="-742950" eaLnBrk="1" hangingPunct="1">
              <a:buFont typeface="+mj-lt"/>
              <a:buAutoNum type="arabicPeriod"/>
            </a:pPr>
            <a:r>
              <a:rPr lang="es-AR" dirty="0">
                <a:latin typeface="Arial" charset="0"/>
              </a:rPr>
              <a:t>Hacer un pequeño cambio</a:t>
            </a:r>
          </a:p>
          <a:p>
            <a:pPr lvl="3" eaLnBrk="1" hangingPunct="1"/>
            <a:r>
              <a:rPr lang="es-AR" sz="2400" dirty="0">
                <a:latin typeface="Arial" charset="0"/>
              </a:rPr>
              <a:t>Un único Refactoring</a:t>
            </a:r>
          </a:p>
          <a:p>
            <a:pPr marL="742950" indent="-742950" eaLnBrk="1" hangingPunct="1">
              <a:buFont typeface="+mj-lt"/>
              <a:buAutoNum type="arabicPeriod"/>
            </a:pPr>
            <a:r>
              <a:rPr lang="es-AR" dirty="0">
                <a:latin typeface="Arial" charset="0"/>
              </a:rPr>
              <a:t>Correr todos los tests para asegurarnos que todo sigue funcionando</a:t>
            </a:r>
          </a:p>
          <a:p>
            <a:pPr marL="742950" indent="-742950" eaLnBrk="1" hangingPunct="1">
              <a:buFont typeface="+mj-lt"/>
              <a:buAutoNum type="arabicPeriod"/>
            </a:pPr>
            <a:r>
              <a:rPr lang="es-AR" dirty="0">
                <a:latin typeface="Arial" charset="0"/>
              </a:rPr>
              <a:t>Si todo funciona puedo continuar con el siguiente Refactoring</a:t>
            </a:r>
          </a:p>
          <a:p>
            <a:pPr marL="742950" indent="-742950" eaLnBrk="1" hangingPunct="1">
              <a:buFont typeface="+mj-lt"/>
              <a:buAutoNum type="arabicPeriod"/>
            </a:pPr>
            <a:r>
              <a:rPr lang="es-AR" dirty="0" smtClean="0">
                <a:latin typeface="Arial" charset="0"/>
              </a:rPr>
              <a:t>Sino</a:t>
            </a:r>
            <a:r>
              <a:rPr lang="es-AR" dirty="0">
                <a:latin typeface="Arial" charset="0"/>
              </a:rPr>
              <a:t>, solucionar el problema o deshacer el cambio para asegurarnos que tengamos un sistema funcionando</a:t>
            </a:r>
          </a:p>
        </p:txBody>
      </p:sp>
    </p:spTree>
    <p:extLst>
      <p:ext uri="{BB962C8B-B14F-4D97-AF65-F5344CB8AC3E}">
        <p14:creationId xmlns:p14="http://schemas.microsoft.com/office/powerpoint/2010/main" val="342744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atin typeface="Arial" charset="0"/>
              </a:rPr>
              <a:t>Code Smells</a:t>
            </a:r>
          </a:p>
        </p:txBody>
      </p:sp>
      <p:sp>
        <p:nvSpPr>
          <p:cNvPr id="9219" name="Rectangle 3"/>
          <p:cNvSpPr>
            <a:spLocks noGrp="1" noChangeArrowheads="1"/>
          </p:cNvSpPr>
          <p:nvPr>
            <p:ph type="body" sz="quarter" idx="10"/>
          </p:nvPr>
        </p:nvSpPr>
        <p:spPr>
          <a:prstGeom prst="rect">
            <a:avLst/>
          </a:prstGeom>
        </p:spPr>
        <p:txBody>
          <a:bodyPr/>
          <a:lstStyle/>
          <a:p>
            <a:pPr eaLnBrk="1" hangingPunct="1">
              <a:lnSpc>
                <a:spcPct val="80000"/>
              </a:lnSpc>
            </a:pPr>
            <a:r>
              <a:rPr lang="en-US" sz="2800" dirty="0">
                <a:latin typeface="Arial" charset="0"/>
              </a:rPr>
              <a:t>Si </a:t>
            </a:r>
            <a:r>
              <a:rPr lang="en-US" sz="2800" dirty="0" err="1">
                <a:latin typeface="Arial" charset="0"/>
              </a:rPr>
              <a:t>apesta</a:t>
            </a:r>
            <a:r>
              <a:rPr lang="en-US" sz="2800" dirty="0">
                <a:latin typeface="Arial" charset="0"/>
              </a:rPr>
              <a:t>, </a:t>
            </a:r>
            <a:r>
              <a:rPr lang="en-US" sz="2800" dirty="0" err="1">
                <a:latin typeface="Arial" charset="0"/>
              </a:rPr>
              <a:t>cambialo</a:t>
            </a:r>
            <a:r>
              <a:rPr lang="en-US" sz="2800" dirty="0">
                <a:latin typeface="Arial" charset="0"/>
              </a:rPr>
              <a:t>!!</a:t>
            </a:r>
          </a:p>
          <a:p>
            <a:pPr lvl="1" eaLnBrk="1" hangingPunct="1">
              <a:lnSpc>
                <a:spcPct val="80000"/>
              </a:lnSpc>
            </a:pPr>
            <a:r>
              <a:rPr lang="en-US" sz="2000" dirty="0" err="1">
                <a:latin typeface="Arial" charset="0"/>
              </a:rPr>
              <a:t>Apesta</a:t>
            </a:r>
            <a:r>
              <a:rPr lang="en-US" sz="2000" dirty="0">
                <a:latin typeface="Arial" charset="0"/>
              </a:rPr>
              <a:t> = </a:t>
            </a:r>
            <a:r>
              <a:rPr lang="en-US" sz="2000" dirty="0" err="1">
                <a:latin typeface="Arial" charset="0"/>
              </a:rPr>
              <a:t>Codigo</a:t>
            </a:r>
            <a:r>
              <a:rPr lang="en-US" sz="2000" dirty="0">
                <a:latin typeface="Arial" charset="0"/>
              </a:rPr>
              <a:t> </a:t>
            </a:r>
            <a:r>
              <a:rPr lang="en-US" sz="2000" dirty="0" err="1">
                <a:latin typeface="Arial" charset="0"/>
              </a:rPr>
              <a:t>que</a:t>
            </a:r>
            <a:r>
              <a:rPr lang="en-US" sz="2000" dirty="0">
                <a:latin typeface="Arial" charset="0"/>
              </a:rPr>
              <a:t> </a:t>
            </a:r>
            <a:r>
              <a:rPr lang="en-US" sz="2000" dirty="0" err="1">
                <a:latin typeface="Arial" charset="0"/>
              </a:rPr>
              <a:t>hace</a:t>
            </a:r>
            <a:r>
              <a:rPr lang="en-US" sz="2000" dirty="0">
                <a:latin typeface="Arial" charset="0"/>
              </a:rPr>
              <a:t> </a:t>
            </a:r>
            <a:r>
              <a:rPr lang="en-US" sz="2000" dirty="0" err="1">
                <a:latin typeface="Arial" charset="0"/>
              </a:rPr>
              <a:t>que</a:t>
            </a:r>
            <a:r>
              <a:rPr lang="en-US" sz="2000" dirty="0">
                <a:latin typeface="Arial" charset="0"/>
              </a:rPr>
              <a:t> el </a:t>
            </a:r>
            <a:r>
              <a:rPr lang="en-US" sz="2000" dirty="0" err="1">
                <a:latin typeface="Arial" charset="0"/>
              </a:rPr>
              <a:t>diseño</a:t>
            </a:r>
            <a:r>
              <a:rPr lang="en-US" sz="2000" dirty="0">
                <a:latin typeface="Arial" charset="0"/>
              </a:rPr>
              <a:t> se </a:t>
            </a:r>
            <a:r>
              <a:rPr lang="en-US" sz="2000" dirty="0" err="1">
                <a:latin typeface="Arial" charset="0"/>
              </a:rPr>
              <a:t>vuelva</a:t>
            </a:r>
            <a:r>
              <a:rPr lang="en-US" sz="2000" dirty="0">
                <a:latin typeface="Arial" charset="0"/>
              </a:rPr>
              <a:t> </a:t>
            </a:r>
            <a:r>
              <a:rPr lang="en-US" sz="2000" dirty="0" err="1">
                <a:latin typeface="Arial" charset="0"/>
              </a:rPr>
              <a:t>dificil</a:t>
            </a:r>
            <a:r>
              <a:rPr lang="en-US" sz="2000" dirty="0">
                <a:latin typeface="Arial" charset="0"/>
              </a:rPr>
              <a:t> de </a:t>
            </a:r>
            <a:r>
              <a:rPr lang="en-US" sz="2000" dirty="0" err="1">
                <a:latin typeface="Arial" charset="0"/>
              </a:rPr>
              <a:t>entender</a:t>
            </a:r>
            <a:r>
              <a:rPr lang="en-US" sz="2000" dirty="0">
                <a:latin typeface="Arial" charset="0"/>
              </a:rPr>
              <a:t> o </a:t>
            </a:r>
            <a:r>
              <a:rPr lang="en-US" sz="2000" dirty="0" err="1">
                <a:latin typeface="Arial" charset="0"/>
              </a:rPr>
              <a:t>cambiar</a:t>
            </a:r>
            <a:r>
              <a:rPr lang="en-US" sz="2000" dirty="0">
                <a:latin typeface="Arial" charset="0"/>
              </a:rPr>
              <a:t/>
            </a:r>
            <a:br>
              <a:rPr lang="en-US" sz="2000" dirty="0">
                <a:latin typeface="Arial" charset="0"/>
              </a:rPr>
            </a:br>
            <a:endParaRPr lang="en-US" sz="2000" dirty="0">
              <a:latin typeface="Arial" charset="0"/>
            </a:endParaRPr>
          </a:p>
          <a:p>
            <a:pPr eaLnBrk="1" hangingPunct="1">
              <a:lnSpc>
                <a:spcPct val="80000"/>
              </a:lnSpc>
            </a:pPr>
            <a:r>
              <a:rPr lang="en-US" sz="2800" dirty="0" err="1">
                <a:latin typeface="Arial" charset="0"/>
              </a:rPr>
              <a:t>Ejempos</a:t>
            </a:r>
            <a:r>
              <a:rPr lang="en-US" sz="2800" dirty="0">
                <a:latin typeface="Arial" charset="0"/>
              </a:rPr>
              <a:t>:</a:t>
            </a:r>
          </a:p>
          <a:p>
            <a:pPr lvl="1" eaLnBrk="1" hangingPunct="1">
              <a:lnSpc>
                <a:spcPct val="80000"/>
              </a:lnSpc>
            </a:pPr>
            <a:r>
              <a:rPr lang="en-US" sz="2000" dirty="0">
                <a:latin typeface="Arial" charset="0"/>
              </a:rPr>
              <a:t>Duplicate code</a:t>
            </a:r>
          </a:p>
          <a:p>
            <a:pPr lvl="1" eaLnBrk="1" hangingPunct="1">
              <a:lnSpc>
                <a:spcPct val="80000"/>
              </a:lnSpc>
            </a:pPr>
            <a:r>
              <a:rPr lang="en-US" sz="2000" dirty="0">
                <a:latin typeface="Arial" charset="0"/>
              </a:rPr>
              <a:t>Long methods</a:t>
            </a:r>
          </a:p>
          <a:p>
            <a:pPr lvl="1" eaLnBrk="1" hangingPunct="1">
              <a:lnSpc>
                <a:spcPct val="80000"/>
              </a:lnSpc>
            </a:pPr>
            <a:r>
              <a:rPr lang="en-US" sz="2000" dirty="0">
                <a:latin typeface="Arial" charset="0"/>
              </a:rPr>
              <a:t>Big classes</a:t>
            </a:r>
          </a:p>
          <a:p>
            <a:pPr lvl="1" eaLnBrk="1" hangingPunct="1">
              <a:lnSpc>
                <a:spcPct val="80000"/>
              </a:lnSpc>
            </a:pPr>
            <a:r>
              <a:rPr lang="en-US" sz="2000" dirty="0">
                <a:latin typeface="Arial" charset="0"/>
              </a:rPr>
              <a:t>Big switch statements</a:t>
            </a:r>
          </a:p>
          <a:p>
            <a:pPr lvl="1" eaLnBrk="1" hangingPunct="1">
              <a:lnSpc>
                <a:spcPct val="80000"/>
              </a:lnSpc>
            </a:pPr>
            <a:r>
              <a:rPr lang="en-US" sz="2000" dirty="0">
                <a:latin typeface="Arial" charset="0"/>
              </a:rPr>
              <a:t>Long navigations (</a:t>
            </a:r>
            <a:r>
              <a:rPr lang="en-US" sz="2000" dirty="0" err="1">
                <a:latin typeface="Arial" charset="0"/>
              </a:rPr>
              <a:t>Ej</a:t>
            </a:r>
            <a:r>
              <a:rPr lang="en-US" sz="2000" dirty="0">
                <a:latin typeface="Arial" charset="0"/>
              </a:rPr>
              <a:t>., </a:t>
            </a:r>
            <a:r>
              <a:rPr lang="en-US" sz="2000" dirty="0" err="1">
                <a:latin typeface="Arial" charset="0"/>
              </a:rPr>
              <a:t>a.b</a:t>
            </a:r>
            <a:r>
              <a:rPr lang="en-US" sz="2000" dirty="0">
                <a:latin typeface="Arial" charset="0"/>
              </a:rPr>
              <a:t>().c().d()) </a:t>
            </a:r>
          </a:p>
          <a:p>
            <a:pPr lvl="1" eaLnBrk="1" hangingPunct="1">
              <a:lnSpc>
                <a:spcPct val="80000"/>
              </a:lnSpc>
            </a:pPr>
            <a:r>
              <a:rPr lang="en-US" sz="2000" dirty="0">
                <a:latin typeface="Arial" charset="0"/>
              </a:rPr>
              <a:t>Lots of checking for null objects</a:t>
            </a:r>
          </a:p>
          <a:p>
            <a:pPr lvl="1" eaLnBrk="1" hangingPunct="1">
              <a:lnSpc>
                <a:spcPct val="80000"/>
              </a:lnSpc>
            </a:pPr>
            <a:r>
              <a:rPr lang="en-US" sz="2000" dirty="0">
                <a:latin typeface="Arial" charset="0"/>
              </a:rPr>
              <a:t>Data clumps (</a:t>
            </a:r>
            <a:r>
              <a:rPr lang="en-US" sz="2000" dirty="0" err="1">
                <a:latin typeface="Arial" charset="0"/>
              </a:rPr>
              <a:t>Ej</a:t>
            </a:r>
            <a:r>
              <a:rPr lang="en-US" sz="2000" dirty="0">
                <a:latin typeface="Arial" charset="0"/>
              </a:rPr>
              <a:t>: </a:t>
            </a:r>
            <a:r>
              <a:rPr lang="en-US" sz="2000" dirty="0" err="1">
                <a:latin typeface="Arial" charset="0"/>
              </a:rPr>
              <a:t>clase</a:t>
            </a:r>
            <a:r>
              <a:rPr lang="en-US" sz="2000" dirty="0">
                <a:latin typeface="Arial" charset="0"/>
              </a:rPr>
              <a:t> </a:t>
            </a:r>
            <a:r>
              <a:rPr lang="en-US" sz="2000" dirty="0" err="1">
                <a:latin typeface="Arial" charset="0"/>
              </a:rPr>
              <a:t>Contacto</a:t>
            </a:r>
            <a:r>
              <a:rPr lang="en-US" sz="2000" dirty="0">
                <a:latin typeface="Arial" charset="0"/>
              </a:rPr>
              <a:t> con fields </a:t>
            </a:r>
            <a:r>
              <a:rPr lang="en-US" sz="2000" dirty="0" err="1">
                <a:latin typeface="Arial" charset="0"/>
              </a:rPr>
              <a:t>para</a:t>
            </a:r>
            <a:r>
              <a:rPr lang="en-US" sz="2000" dirty="0">
                <a:latin typeface="Arial" charset="0"/>
              </a:rPr>
              <a:t> </a:t>
            </a:r>
            <a:r>
              <a:rPr lang="en-US" sz="2000" dirty="0" err="1">
                <a:latin typeface="Arial" charset="0"/>
              </a:rPr>
              <a:t>direccion</a:t>
            </a:r>
            <a:r>
              <a:rPr lang="en-US" sz="2000" dirty="0">
                <a:latin typeface="Arial" charset="0"/>
              </a:rPr>
              <a:t>, </a:t>
            </a:r>
            <a:r>
              <a:rPr lang="en-US" sz="2000" dirty="0" err="1">
                <a:latin typeface="Arial" charset="0"/>
              </a:rPr>
              <a:t>telefono</a:t>
            </a:r>
            <a:r>
              <a:rPr lang="en-US" sz="2000" dirty="0">
                <a:latin typeface="Arial" charset="0"/>
              </a:rPr>
              <a:t>, email, etc.) - similar a </a:t>
            </a:r>
            <a:r>
              <a:rPr lang="en-US" sz="2000" dirty="0" err="1">
                <a:latin typeface="Arial" charset="0"/>
              </a:rPr>
              <a:t>tablas</a:t>
            </a:r>
            <a:r>
              <a:rPr lang="en-US" sz="2000" dirty="0">
                <a:latin typeface="Arial" charset="0"/>
              </a:rPr>
              <a:t> no </a:t>
            </a:r>
            <a:r>
              <a:rPr lang="en-US" sz="2000" dirty="0" err="1">
                <a:latin typeface="Arial" charset="0"/>
              </a:rPr>
              <a:t>normalizadas</a:t>
            </a:r>
            <a:r>
              <a:rPr lang="en-US" sz="2000" dirty="0">
                <a:latin typeface="Arial" charset="0"/>
              </a:rPr>
              <a:t> en un </a:t>
            </a:r>
            <a:r>
              <a:rPr lang="en-US" sz="2000" dirty="0" err="1">
                <a:latin typeface="Arial" charset="0"/>
              </a:rPr>
              <a:t>diseño</a:t>
            </a:r>
            <a:r>
              <a:rPr lang="en-US" sz="2000" dirty="0">
                <a:latin typeface="Arial" charset="0"/>
              </a:rPr>
              <a:t> </a:t>
            </a:r>
            <a:r>
              <a:rPr lang="en-US" sz="2000" dirty="0" err="1">
                <a:latin typeface="Arial" charset="0"/>
              </a:rPr>
              <a:t>relacional</a:t>
            </a:r>
            <a:r>
              <a:rPr lang="en-US" sz="2000" dirty="0">
                <a:latin typeface="Arial" charset="0"/>
              </a:rPr>
              <a:t>)</a:t>
            </a:r>
          </a:p>
          <a:p>
            <a:pPr lvl="1" eaLnBrk="1" hangingPunct="1">
              <a:lnSpc>
                <a:spcPct val="80000"/>
              </a:lnSpc>
            </a:pPr>
            <a:r>
              <a:rPr lang="en-US" sz="2000" dirty="0">
                <a:latin typeface="Arial" charset="0"/>
              </a:rPr>
              <a:t>Data classes (</a:t>
            </a:r>
            <a:r>
              <a:rPr lang="en-US" sz="2000" dirty="0" err="1">
                <a:latin typeface="Arial" charset="0"/>
              </a:rPr>
              <a:t>Clases</a:t>
            </a:r>
            <a:r>
              <a:rPr lang="en-US" sz="2000" dirty="0">
                <a:latin typeface="Arial" charset="0"/>
              </a:rPr>
              <a:t> con </a:t>
            </a:r>
            <a:r>
              <a:rPr lang="en-US" sz="2000" dirty="0" err="1">
                <a:latin typeface="Arial" charset="0"/>
              </a:rPr>
              <a:t>principalmente</a:t>
            </a:r>
            <a:r>
              <a:rPr lang="en-US" sz="2000" dirty="0">
                <a:latin typeface="Arial" charset="0"/>
              </a:rPr>
              <a:t> fields/properties y </a:t>
            </a:r>
            <a:r>
              <a:rPr lang="en-US" sz="2000" dirty="0" err="1">
                <a:latin typeface="Arial" charset="0"/>
              </a:rPr>
              <a:t>pocoso</a:t>
            </a:r>
            <a:r>
              <a:rPr lang="en-US" sz="2000" dirty="0">
                <a:latin typeface="Arial" charset="0"/>
              </a:rPr>
              <a:t> o </a:t>
            </a:r>
            <a:r>
              <a:rPr lang="en-US" sz="2000" dirty="0" err="1">
                <a:latin typeface="Arial" charset="0"/>
              </a:rPr>
              <a:t>nulos</a:t>
            </a:r>
            <a:r>
              <a:rPr lang="en-US" sz="2000" dirty="0">
                <a:latin typeface="Arial" charset="0"/>
              </a:rPr>
              <a:t> </a:t>
            </a:r>
            <a:r>
              <a:rPr lang="en-US" sz="2000" dirty="0" err="1">
                <a:latin typeface="Arial" charset="0"/>
              </a:rPr>
              <a:t>metodos</a:t>
            </a:r>
            <a:r>
              <a:rPr lang="en-US" sz="2000" dirty="0">
                <a:latin typeface="Arial" charset="0"/>
              </a:rPr>
              <a:t>)</a:t>
            </a:r>
          </a:p>
          <a:p>
            <a:pPr lvl="1" eaLnBrk="1" hangingPunct="1">
              <a:lnSpc>
                <a:spcPct val="80000"/>
              </a:lnSpc>
            </a:pPr>
            <a:r>
              <a:rPr lang="en-US" sz="2000" dirty="0">
                <a:latin typeface="Arial" charset="0"/>
              </a:rPr>
              <a:t>Un-encapsulated fields (public member variables)</a:t>
            </a:r>
          </a:p>
        </p:txBody>
      </p:sp>
    </p:spTree>
    <p:extLst>
      <p:ext uri="{BB962C8B-B14F-4D97-AF65-F5344CB8AC3E}">
        <p14:creationId xmlns:p14="http://schemas.microsoft.com/office/powerpoint/2010/main" val="220948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1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1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1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19">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1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AR" smtClean="0"/>
              <a:t>Qué es?</a:t>
            </a:r>
            <a:endParaRPr lang="es-AR" dirty="0"/>
          </a:p>
        </p:txBody>
      </p:sp>
      <p:sp>
        <p:nvSpPr>
          <p:cNvPr id="4" name="Text Placeholder 3"/>
          <p:cNvSpPr>
            <a:spLocks noGrp="1"/>
          </p:cNvSpPr>
          <p:nvPr>
            <p:ph type="body" sz="quarter" idx="11"/>
          </p:nvPr>
        </p:nvSpPr>
        <p:spPr>
          <a:xfrm>
            <a:off x="726293" y="1391935"/>
            <a:ext cx="8185155" cy="4524369"/>
          </a:xfrm>
        </p:spPr>
        <p:txBody>
          <a:bodyPr/>
          <a:lstStyle/>
          <a:p>
            <a:pPr marL="285750" indent="-285750" algn="just">
              <a:lnSpc>
                <a:spcPct val="150000"/>
              </a:lnSpc>
              <a:buFont typeface="Arial" panose="020B0604020202020204" pitchFamily="34" charset="0"/>
              <a:buChar char="•"/>
            </a:pPr>
            <a:r>
              <a:rPr lang="en-US" sz="2200" smtClean="0"/>
              <a:t>Reestructurar un cuerpo existente de código</a:t>
            </a:r>
          </a:p>
          <a:p>
            <a:pPr marL="858838" lvl="1" indent="-285750" algn="just">
              <a:lnSpc>
                <a:spcPct val="150000"/>
              </a:lnSpc>
              <a:buFont typeface="Arial" panose="020B0604020202020204" pitchFamily="34" charset="0"/>
              <a:buChar char="•"/>
            </a:pPr>
            <a:r>
              <a:rPr lang="en-US" sz="2200" smtClean="0"/>
              <a:t>Altera la estructura interna</a:t>
            </a:r>
          </a:p>
          <a:p>
            <a:pPr marL="858838" lvl="1" indent="-285750" algn="just">
              <a:lnSpc>
                <a:spcPct val="150000"/>
              </a:lnSpc>
              <a:buFont typeface="Arial" panose="020B0604020202020204" pitchFamily="34" charset="0"/>
              <a:buChar char="•"/>
            </a:pPr>
            <a:r>
              <a:rPr lang="en-US" sz="2200" smtClean="0"/>
              <a:t>No cambia el comportamiento externo</a:t>
            </a:r>
            <a:endParaRPr lang="es-AR" sz="2200" smtClean="0"/>
          </a:p>
          <a:p>
            <a:pPr marL="858838" lvl="1" indent="-285750" algn="just">
              <a:lnSpc>
                <a:spcPct val="150000"/>
              </a:lnSpc>
              <a:buFont typeface="Arial" panose="020B0604020202020204" pitchFamily="34" charset="0"/>
              <a:buChar char="•"/>
            </a:pPr>
            <a:endParaRPr lang="en-US" sz="1600" smtClean="0">
              <a:latin typeface="Poppins Light" panose="02000000000000000000" pitchFamily="2" charset="0"/>
              <a:cs typeface="Poppins Light" panose="02000000000000000000" pitchFamily="2" charset="0"/>
            </a:endParaRPr>
          </a:p>
          <a:p>
            <a:pPr marL="858838" lvl="1" indent="-285750" algn="just">
              <a:lnSpc>
                <a:spcPct val="150000"/>
              </a:lnSpc>
              <a:buFont typeface="Arial" panose="020B0604020202020204" pitchFamily="34" charset="0"/>
              <a:buChar char="•"/>
            </a:pPr>
            <a:endParaRPr lang="en-US" sz="1600" smtClean="0"/>
          </a:p>
          <a:p>
            <a:pPr lvl="1" indent="0">
              <a:lnSpc>
                <a:spcPct val="150000"/>
              </a:lnSpc>
              <a:buNone/>
            </a:pPr>
            <a:r>
              <a:rPr lang="en-US" sz="2800" b="1" smtClean="0">
                <a:latin typeface="Poppins Light" panose="02000000000000000000" pitchFamily="2" charset="0"/>
                <a:cs typeface="Poppins Light" panose="02000000000000000000" pitchFamily="2" charset="0"/>
              </a:rPr>
              <a:t>NO CAMBIA EL COMPORTAMIENTO EXTERNO!</a:t>
            </a:r>
            <a:endParaRPr lang="en-US" sz="2800" b="1" dirty="0">
              <a:latin typeface="Poppins Light" panose="02000000000000000000" pitchFamily="2" charset="0"/>
              <a:cs typeface="Poppins Light" panose="02000000000000000000" pitchFamily="2" charset="0"/>
            </a:endParaRPr>
          </a:p>
        </p:txBody>
      </p:sp>
    </p:spTree>
    <p:extLst>
      <p:ext uri="{BB962C8B-B14F-4D97-AF65-F5344CB8AC3E}">
        <p14:creationId xmlns:p14="http://schemas.microsoft.com/office/powerpoint/2010/main" val="27348916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19112" y="228600"/>
            <a:ext cx="11149013" cy="761747"/>
          </a:xfrm>
        </p:spPr>
        <p:txBody>
          <a:bodyPr/>
          <a:lstStyle/>
          <a:p>
            <a:r>
              <a:rPr lang="en-US" dirty="0" err="1">
                <a:latin typeface="Arial" charset="0"/>
              </a:rPr>
              <a:t>Ejemplo</a:t>
            </a:r>
            <a:r>
              <a:rPr lang="en-US" dirty="0">
                <a:latin typeface="Arial" charset="0"/>
              </a:rPr>
              <a:t> 1, </a:t>
            </a:r>
            <a:r>
              <a:rPr lang="en-US" dirty="0" smtClean="0">
                <a:latin typeface="Arial" charset="0"/>
              </a:rPr>
              <a:t>Switch statements</a:t>
            </a:r>
            <a:endParaRPr lang="en-US" dirty="0">
              <a:solidFill>
                <a:schemeClr val="bg2"/>
              </a:solidFill>
              <a:latin typeface="Arial" charset="0"/>
            </a:endParaRPr>
          </a:p>
        </p:txBody>
      </p:sp>
      <p:sp>
        <p:nvSpPr>
          <p:cNvPr id="10243" name="Rectangle 3"/>
          <p:cNvSpPr>
            <a:spLocks noGrp="1" noChangeArrowheads="1"/>
          </p:cNvSpPr>
          <p:nvPr>
            <p:ph type="body" sz="quarter" idx="10"/>
          </p:nvPr>
        </p:nvSpPr>
        <p:spPr>
          <a:prstGeom prst="rect">
            <a:avLst/>
          </a:prstGeom>
        </p:spPr>
        <p:txBody>
          <a:bodyPr/>
          <a:lstStyle/>
          <a:p>
            <a:r>
              <a:rPr lang="es-ES" sz="2800" dirty="0">
                <a:latin typeface="Arial" charset="0"/>
              </a:rPr>
              <a:t>Los </a:t>
            </a:r>
            <a:r>
              <a:rPr lang="es-ES" sz="2800" dirty="0" err="1">
                <a:latin typeface="Arial" charset="0"/>
              </a:rPr>
              <a:t>Switch</a:t>
            </a:r>
            <a:r>
              <a:rPr lang="es-ES" sz="2800" dirty="0">
                <a:latin typeface="Arial" charset="0"/>
              </a:rPr>
              <a:t> </a:t>
            </a:r>
            <a:r>
              <a:rPr lang="es-ES" sz="2800" dirty="0" err="1">
                <a:latin typeface="Arial" charset="0"/>
              </a:rPr>
              <a:t>statements</a:t>
            </a:r>
            <a:r>
              <a:rPr lang="es-ES" sz="2800" dirty="0">
                <a:latin typeface="Arial" charset="0"/>
              </a:rPr>
              <a:t> son muy raros en el código orientado a objetos bien diseñado</a:t>
            </a:r>
          </a:p>
          <a:p>
            <a:pPr lvl="1" eaLnBrk="1" hangingPunct="1"/>
            <a:r>
              <a:rPr lang="es-ES" dirty="0">
                <a:latin typeface="Arial" charset="0"/>
              </a:rPr>
              <a:t>Entonces, un </a:t>
            </a:r>
            <a:r>
              <a:rPr lang="es-ES" dirty="0" err="1">
                <a:latin typeface="Arial" charset="0"/>
              </a:rPr>
              <a:t>switch</a:t>
            </a:r>
            <a:r>
              <a:rPr lang="es-ES" dirty="0">
                <a:latin typeface="Arial" charset="0"/>
              </a:rPr>
              <a:t> es fácilmente detectable como un “</a:t>
            </a:r>
            <a:r>
              <a:rPr lang="es-ES" dirty="0" err="1">
                <a:latin typeface="Arial" charset="0"/>
              </a:rPr>
              <a:t>smell</a:t>
            </a:r>
            <a:r>
              <a:rPr lang="es-ES" dirty="0">
                <a:latin typeface="Arial" charset="0"/>
              </a:rPr>
              <a:t>”</a:t>
            </a:r>
          </a:p>
          <a:p>
            <a:pPr lvl="1" eaLnBrk="1" hangingPunct="1"/>
            <a:r>
              <a:rPr lang="es-ES" dirty="0">
                <a:latin typeface="Arial" charset="0"/>
              </a:rPr>
              <a:t>Obviamente no todos los </a:t>
            </a:r>
            <a:r>
              <a:rPr lang="es-ES" dirty="0" err="1">
                <a:latin typeface="Arial" charset="0"/>
              </a:rPr>
              <a:t>Switch</a:t>
            </a:r>
            <a:r>
              <a:rPr lang="es-ES" dirty="0">
                <a:latin typeface="Arial" charset="0"/>
              </a:rPr>
              <a:t> son malos</a:t>
            </a:r>
          </a:p>
          <a:p>
            <a:pPr eaLnBrk="1" hangingPunct="1"/>
            <a:r>
              <a:rPr lang="es-ES" sz="2800" dirty="0">
                <a:latin typeface="Arial" charset="0"/>
              </a:rPr>
              <a:t/>
            </a:r>
            <a:br>
              <a:rPr lang="es-ES" sz="2800" dirty="0">
                <a:latin typeface="Arial" charset="0"/>
              </a:rPr>
            </a:br>
            <a:r>
              <a:rPr lang="es-ES" sz="2800" dirty="0">
                <a:latin typeface="Arial" charset="0"/>
              </a:rPr>
              <a:t>Existen varios </a:t>
            </a:r>
            <a:r>
              <a:rPr lang="es-ES" sz="2800" dirty="0" err="1">
                <a:latin typeface="Arial" charset="0"/>
              </a:rPr>
              <a:t>refactorings</a:t>
            </a:r>
            <a:r>
              <a:rPr lang="es-ES" sz="2800" dirty="0">
                <a:latin typeface="Arial" charset="0"/>
              </a:rPr>
              <a:t> diseñados para este caso</a:t>
            </a:r>
          </a:p>
          <a:p>
            <a:pPr lvl="1" eaLnBrk="1" hangingPunct="1"/>
            <a:r>
              <a:rPr lang="es-ES" dirty="0">
                <a:latin typeface="Arial" charset="0"/>
              </a:rPr>
              <a:t>El más simple es la creación de subclases</a:t>
            </a:r>
          </a:p>
        </p:txBody>
      </p:sp>
    </p:spTree>
    <p:extLst>
      <p:ext uri="{BB962C8B-B14F-4D97-AF65-F5344CB8AC3E}">
        <p14:creationId xmlns:p14="http://schemas.microsoft.com/office/powerpoint/2010/main" val="398461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19112" y="228600"/>
            <a:ext cx="11149013" cy="761747"/>
          </a:xfrm>
        </p:spPr>
        <p:txBody>
          <a:bodyPr/>
          <a:lstStyle/>
          <a:p>
            <a:pPr eaLnBrk="1" hangingPunct="1"/>
            <a:r>
              <a:rPr lang="en-US" dirty="0" err="1">
                <a:latin typeface="Arial" charset="0"/>
              </a:rPr>
              <a:t>Ejemplo</a:t>
            </a:r>
            <a:r>
              <a:rPr lang="en-US" dirty="0">
                <a:latin typeface="Arial" charset="0"/>
              </a:rPr>
              <a:t> 1, </a:t>
            </a:r>
            <a:r>
              <a:rPr lang="en-US" dirty="0" err="1">
                <a:latin typeface="Arial" charset="0"/>
              </a:rPr>
              <a:t>continuado</a:t>
            </a:r>
            <a:endParaRPr lang="en-US" dirty="0">
              <a:latin typeface="Arial" charset="0"/>
            </a:endParaRPr>
          </a:p>
        </p:txBody>
      </p:sp>
      <p:sp>
        <p:nvSpPr>
          <p:cNvPr id="11267" name="Rectangle 3"/>
          <p:cNvSpPr>
            <a:spLocks noGrp="1" noChangeArrowheads="1"/>
          </p:cNvSpPr>
          <p:nvPr>
            <p:ph type="body" sz="quarter" idx="10"/>
          </p:nvPr>
        </p:nvSpPr>
        <p:spPr>
          <a:prstGeom prst="rect">
            <a:avLst/>
          </a:prstGeom>
        </p:spPr>
        <p:txBody>
          <a:bodyPr/>
          <a:lstStyle/>
          <a:p>
            <a:pPr marL="0" indent="0" eaLnBrk="1" hangingPunct="1">
              <a:lnSpc>
                <a:spcPct val="90000"/>
              </a:lnSpc>
              <a:buNone/>
            </a:pPr>
            <a:r>
              <a:rPr lang="en-US" sz="2400" dirty="0">
                <a:latin typeface="Trebuchet MS" charset="0"/>
              </a:rPr>
              <a:t>class Animal {</a:t>
            </a:r>
            <a:br>
              <a:rPr lang="en-US" sz="2400" dirty="0">
                <a:latin typeface="Trebuchet MS" charset="0"/>
              </a:rPr>
            </a:br>
            <a:r>
              <a:rPr lang="en-US" sz="2400" dirty="0">
                <a:latin typeface="Trebuchet MS" charset="0"/>
              </a:rPr>
              <a:t>   final </a:t>
            </a:r>
            <a:r>
              <a:rPr lang="en-US" sz="2400" dirty="0" err="1">
                <a:latin typeface="Trebuchet MS" charset="0"/>
              </a:rPr>
              <a:t>int</a:t>
            </a:r>
            <a:r>
              <a:rPr lang="en-US" sz="2400" dirty="0">
                <a:latin typeface="Trebuchet MS" charset="0"/>
              </a:rPr>
              <a:t> MAMMAL = 0, BIRD = 1, REPTILE = 2;</a:t>
            </a:r>
            <a:br>
              <a:rPr lang="en-US" sz="2400" dirty="0">
                <a:latin typeface="Trebuchet MS" charset="0"/>
              </a:rPr>
            </a:br>
            <a:r>
              <a:rPr lang="en-US" sz="2400" dirty="0">
                <a:latin typeface="Trebuchet MS" charset="0"/>
              </a:rPr>
              <a:t>   </a:t>
            </a:r>
            <a:r>
              <a:rPr lang="en-US" sz="2400" dirty="0" err="1">
                <a:latin typeface="Trebuchet MS" charset="0"/>
              </a:rPr>
              <a:t>int</a:t>
            </a:r>
            <a:r>
              <a:rPr lang="en-US" sz="2400" dirty="0">
                <a:latin typeface="Trebuchet MS" charset="0"/>
              </a:rPr>
              <a:t> </a:t>
            </a:r>
            <a:r>
              <a:rPr lang="en-US" sz="2400" dirty="0" err="1">
                <a:latin typeface="Trebuchet MS" charset="0"/>
              </a:rPr>
              <a:t>myKind</a:t>
            </a:r>
            <a:r>
              <a:rPr lang="en-US" sz="2400" dirty="0">
                <a:latin typeface="Trebuchet MS" charset="0"/>
              </a:rPr>
              <a:t>;  </a:t>
            </a:r>
            <a:r>
              <a:rPr lang="en-US" sz="2400" dirty="0">
                <a:solidFill>
                  <a:srgbClr val="006600"/>
                </a:solidFill>
                <a:latin typeface="Trebuchet MS" charset="0"/>
              </a:rPr>
              <a:t>// set in constructor</a:t>
            </a:r>
            <a:br>
              <a:rPr lang="en-US" sz="2400" dirty="0">
                <a:solidFill>
                  <a:srgbClr val="006600"/>
                </a:solidFill>
                <a:latin typeface="Trebuchet MS" charset="0"/>
              </a:rPr>
            </a:br>
            <a:r>
              <a:rPr lang="en-US" sz="2400" dirty="0">
                <a:latin typeface="Trebuchet MS" charset="0"/>
              </a:rPr>
              <a:t>   ...</a:t>
            </a:r>
            <a:br>
              <a:rPr lang="en-US" sz="2400" dirty="0">
                <a:latin typeface="Trebuchet MS" charset="0"/>
              </a:rPr>
            </a:br>
            <a:r>
              <a:rPr lang="en-US" sz="2400" dirty="0">
                <a:latin typeface="Trebuchet MS" charset="0"/>
              </a:rPr>
              <a:t>   String </a:t>
            </a:r>
            <a:r>
              <a:rPr lang="en-US" sz="2400" dirty="0" err="1">
                <a:latin typeface="Trebuchet MS" charset="0"/>
              </a:rPr>
              <a:t>getSkin</a:t>
            </a:r>
            <a:r>
              <a:rPr lang="en-US" sz="2400" dirty="0">
                <a:latin typeface="Trebuchet MS" charset="0"/>
              </a:rPr>
              <a:t>() {</a:t>
            </a:r>
            <a:br>
              <a:rPr lang="en-US" sz="2400" dirty="0">
                <a:latin typeface="Trebuchet MS" charset="0"/>
              </a:rPr>
            </a:br>
            <a:r>
              <a:rPr lang="en-US" sz="2400" dirty="0">
                <a:latin typeface="Trebuchet MS" charset="0"/>
              </a:rPr>
              <a:t>      switch (</a:t>
            </a:r>
            <a:r>
              <a:rPr lang="en-US" sz="2400" dirty="0" err="1">
                <a:latin typeface="Trebuchet MS" charset="0"/>
              </a:rPr>
              <a:t>myKind</a:t>
            </a:r>
            <a:r>
              <a:rPr lang="en-US" sz="2400" dirty="0">
                <a:latin typeface="Trebuchet MS" charset="0"/>
              </a:rPr>
              <a:t>) {</a:t>
            </a:r>
            <a:br>
              <a:rPr lang="en-US" sz="2400" dirty="0">
                <a:latin typeface="Trebuchet MS" charset="0"/>
              </a:rPr>
            </a:br>
            <a:r>
              <a:rPr lang="en-US" sz="2400" dirty="0">
                <a:latin typeface="Trebuchet MS" charset="0"/>
              </a:rPr>
              <a:t>         case MAMMAL: return "hair";</a:t>
            </a:r>
            <a:br>
              <a:rPr lang="en-US" sz="2400" dirty="0">
                <a:latin typeface="Trebuchet MS" charset="0"/>
              </a:rPr>
            </a:br>
            <a:r>
              <a:rPr lang="en-US" sz="2400" dirty="0">
                <a:latin typeface="Trebuchet MS" charset="0"/>
              </a:rPr>
              <a:t>         case BIRD: return "feathers";</a:t>
            </a:r>
            <a:br>
              <a:rPr lang="en-US" sz="2400" dirty="0">
                <a:latin typeface="Trebuchet MS" charset="0"/>
              </a:rPr>
            </a:br>
            <a:r>
              <a:rPr lang="en-US" sz="2400" dirty="0">
                <a:latin typeface="Trebuchet MS" charset="0"/>
              </a:rPr>
              <a:t>         case REPTILE: return "scales";</a:t>
            </a:r>
            <a:br>
              <a:rPr lang="en-US" sz="2400" dirty="0">
                <a:latin typeface="Trebuchet MS" charset="0"/>
              </a:rPr>
            </a:br>
            <a:r>
              <a:rPr lang="en-US" sz="2400" dirty="0">
                <a:latin typeface="Trebuchet MS" charset="0"/>
              </a:rPr>
              <a:t>         default: return </a:t>
            </a:r>
            <a:r>
              <a:rPr lang="ja-JP" altLang="en-US" sz="2400" dirty="0">
                <a:latin typeface="Trebuchet MS" charset="0"/>
              </a:rPr>
              <a:t>“</a:t>
            </a:r>
            <a:r>
              <a:rPr lang="en-US" sz="2400" dirty="0">
                <a:latin typeface="Trebuchet MS" charset="0"/>
              </a:rPr>
              <a:t>skin";</a:t>
            </a:r>
            <a:br>
              <a:rPr lang="en-US" sz="2400" dirty="0">
                <a:latin typeface="Trebuchet MS" charset="0"/>
              </a:rPr>
            </a:br>
            <a:r>
              <a:rPr lang="en-US" sz="2400" dirty="0">
                <a:latin typeface="Trebuchet MS" charset="0"/>
              </a:rPr>
              <a:t>      }</a:t>
            </a:r>
            <a:br>
              <a:rPr lang="en-US" sz="2400" dirty="0">
                <a:latin typeface="Trebuchet MS" charset="0"/>
              </a:rPr>
            </a:br>
            <a:r>
              <a:rPr lang="en-US" sz="2400" dirty="0">
                <a:latin typeface="Trebuchet MS" charset="0"/>
              </a:rPr>
              <a:t>   }</a:t>
            </a:r>
            <a:br>
              <a:rPr lang="en-US" sz="2400" dirty="0">
                <a:latin typeface="Trebuchet MS" charset="0"/>
              </a:rPr>
            </a:br>
            <a:r>
              <a:rPr lang="en-US" sz="2400" dirty="0">
                <a:latin typeface="Trebuchet MS" charset="0"/>
              </a:rPr>
              <a:t>}</a:t>
            </a:r>
          </a:p>
        </p:txBody>
      </p:sp>
    </p:spTree>
    <p:extLst>
      <p:ext uri="{BB962C8B-B14F-4D97-AF65-F5344CB8AC3E}">
        <p14:creationId xmlns:p14="http://schemas.microsoft.com/office/powerpoint/2010/main" val="376937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519112" y="228600"/>
            <a:ext cx="11149013" cy="761747"/>
          </a:xfrm>
        </p:spPr>
        <p:txBody>
          <a:bodyPr/>
          <a:lstStyle/>
          <a:p>
            <a:pPr eaLnBrk="1" hangingPunct="1"/>
            <a:r>
              <a:rPr lang="en-US" dirty="0" err="1">
                <a:latin typeface="Arial" charset="0"/>
              </a:rPr>
              <a:t>Ejemplo</a:t>
            </a:r>
            <a:r>
              <a:rPr lang="en-US" dirty="0">
                <a:latin typeface="Arial" charset="0"/>
              </a:rPr>
              <a:t> 1, </a:t>
            </a:r>
            <a:r>
              <a:rPr lang="en-US" dirty="0" err="1">
                <a:latin typeface="Arial" charset="0"/>
              </a:rPr>
              <a:t>mejorado</a:t>
            </a:r>
            <a:endParaRPr lang="en-US" dirty="0">
              <a:latin typeface="Arial" charset="0"/>
            </a:endParaRPr>
          </a:p>
        </p:txBody>
      </p:sp>
      <p:sp>
        <p:nvSpPr>
          <p:cNvPr id="12291" name="Rectangle 3"/>
          <p:cNvSpPr>
            <a:spLocks noGrp="1" noChangeArrowheads="1"/>
          </p:cNvSpPr>
          <p:nvPr>
            <p:ph type="body" sz="quarter" idx="10"/>
          </p:nvPr>
        </p:nvSpPr>
        <p:spPr>
          <a:prstGeom prst="rect">
            <a:avLst/>
          </a:prstGeom>
        </p:spPr>
        <p:txBody>
          <a:bodyPr/>
          <a:lstStyle/>
          <a:p>
            <a:pPr eaLnBrk="1" hangingPunct="1">
              <a:lnSpc>
                <a:spcPct val="90000"/>
              </a:lnSpc>
              <a:buFontTx/>
              <a:buNone/>
            </a:pPr>
            <a:r>
              <a:rPr lang="en-US" sz="2800" dirty="0">
                <a:latin typeface="Trebuchet MS" charset="0"/>
              </a:rPr>
              <a:t>   class Animal {</a:t>
            </a:r>
            <a:br>
              <a:rPr lang="en-US" sz="2800" dirty="0">
                <a:latin typeface="Trebuchet MS" charset="0"/>
              </a:rPr>
            </a:br>
            <a:r>
              <a:rPr lang="en-US" sz="2800" dirty="0">
                <a:latin typeface="Trebuchet MS" charset="0"/>
              </a:rPr>
              <a:t>     String </a:t>
            </a:r>
            <a:r>
              <a:rPr lang="en-US" sz="2800" dirty="0" err="1">
                <a:latin typeface="Trebuchet MS" charset="0"/>
              </a:rPr>
              <a:t>getSkin</a:t>
            </a:r>
            <a:r>
              <a:rPr lang="en-US" sz="2800" dirty="0">
                <a:latin typeface="Trebuchet MS" charset="0"/>
              </a:rPr>
              <a:t>() { return </a:t>
            </a:r>
            <a:r>
              <a:rPr lang="ja-JP" altLang="en-US" sz="2800" dirty="0">
                <a:latin typeface="Trebuchet MS" charset="0"/>
              </a:rPr>
              <a:t>“</a:t>
            </a:r>
            <a:r>
              <a:rPr lang="en-US" sz="2800" dirty="0">
                <a:latin typeface="Trebuchet MS" charset="0"/>
              </a:rPr>
              <a:t>skin"; }</a:t>
            </a:r>
            <a:br>
              <a:rPr lang="en-US" sz="2800" dirty="0">
                <a:latin typeface="Trebuchet MS" charset="0"/>
              </a:rPr>
            </a:br>
            <a:r>
              <a:rPr lang="en-US" sz="2800" dirty="0">
                <a:latin typeface="Trebuchet MS" charset="0"/>
              </a:rPr>
              <a:t>}</a:t>
            </a:r>
            <a:br>
              <a:rPr lang="en-US" sz="2800" dirty="0">
                <a:latin typeface="Trebuchet MS" charset="0"/>
              </a:rPr>
            </a:br>
            <a:r>
              <a:rPr lang="en-US" sz="2800" dirty="0">
                <a:latin typeface="Trebuchet MS" charset="0"/>
              </a:rPr>
              <a:t>class Mammal extends Animal {</a:t>
            </a:r>
            <a:br>
              <a:rPr lang="en-US" sz="2800" dirty="0">
                <a:latin typeface="Trebuchet MS" charset="0"/>
              </a:rPr>
            </a:br>
            <a:r>
              <a:rPr lang="en-US" sz="2800" dirty="0">
                <a:latin typeface="Trebuchet MS" charset="0"/>
              </a:rPr>
              <a:t>     String </a:t>
            </a:r>
            <a:r>
              <a:rPr lang="en-US" sz="2800" dirty="0" err="1">
                <a:latin typeface="Trebuchet MS" charset="0"/>
              </a:rPr>
              <a:t>getSkin</a:t>
            </a:r>
            <a:r>
              <a:rPr lang="en-US" sz="2800" dirty="0">
                <a:latin typeface="Trebuchet MS" charset="0"/>
              </a:rPr>
              <a:t>() { return "hair"; }</a:t>
            </a:r>
            <a:br>
              <a:rPr lang="en-US" sz="2800" dirty="0">
                <a:latin typeface="Trebuchet MS" charset="0"/>
              </a:rPr>
            </a:br>
            <a:r>
              <a:rPr lang="en-US" sz="2800" dirty="0">
                <a:latin typeface="Trebuchet MS" charset="0"/>
              </a:rPr>
              <a:t>}</a:t>
            </a:r>
            <a:br>
              <a:rPr lang="en-US" sz="2800" dirty="0">
                <a:latin typeface="Trebuchet MS" charset="0"/>
              </a:rPr>
            </a:br>
            <a:r>
              <a:rPr lang="en-US" sz="2800" dirty="0">
                <a:latin typeface="Trebuchet MS" charset="0"/>
              </a:rPr>
              <a:t>class Bird extends Animal {</a:t>
            </a:r>
            <a:br>
              <a:rPr lang="en-US" sz="2800" dirty="0">
                <a:latin typeface="Trebuchet MS" charset="0"/>
              </a:rPr>
            </a:br>
            <a:r>
              <a:rPr lang="en-US" sz="2800" dirty="0">
                <a:latin typeface="Trebuchet MS" charset="0"/>
              </a:rPr>
              <a:t>     String </a:t>
            </a:r>
            <a:r>
              <a:rPr lang="en-US" sz="2800" dirty="0" err="1">
                <a:latin typeface="Trebuchet MS" charset="0"/>
              </a:rPr>
              <a:t>getSkin</a:t>
            </a:r>
            <a:r>
              <a:rPr lang="en-US" sz="2800" dirty="0">
                <a:latin typeface="Trebuchet MS" charset="0"/>
              </a:rPr>
              <a:t>() { return "feathers"; }</a:t>
            </a:r>
            <a:br>
              <a:rPr lang="en-US" sz="2800" dirty="0">
                <a:latin typeface="Trebuchet MS" charset="0"/>
              </a:rPr>
            </a:br>
            <a:r>
              <a:rPr lang="en-US" sz="2800" dirty="0">
                <a:latin typeface="Trebuchet MS" charset="0"/>
              </a:rPr>
              <a:t>}</a:t>
            </a:r>
            <a:br>
              <a:rPr lang="en-US" sz="2800" dirty="0">
                <a:latin typeface="Trebuchet MS" charset="0"/>
              </a:rPr>
            </a:br>
            <a:r>
              <a:rPr lang="en-US" sz="2800" dirty="0">
                <a:latin typeface="Trebuchet MS" charset="0"/>
              </a:rPr>
              <a:t>class Reptile extends Animal {</a:t>
            </a:r>
            <a:br>
              <a:rPr lang="en-US" sz="2800" dirty="0">
                <a:latin typeface="Trebuchet MS" charset="0"/>
              </a:rPr>
            </a:br>
            <a:r>
              <a:rPr lang="en-US" sz="2800" dirty="0">
                <a:latin typeface="Trebuchet MS" charset="0"/>
              </a:rPr>
              <a:t>     String </a:t>
            </a:r>
            <a:r>
              <a:rPr lang="en-US" sz="2800" dirty="0" err="1">
                <a:latin typeface="Trebuchet MS" charset="0"/>
              </a:rPr>
              <a:t>getSkin</a:t>
            </a:r>
            <a:r>
              <a:rPr lang="en-US" sz="2800" dirty="0">
                <a:latin typeface="Trebuchet MS" charset="0"/>
              </a:rPr>
              <a:t>() { return "scales"; }</a:t>
            </a:r>
            <a:br>
              <a:rPr lang="en-US" sz="2800" dirty="0">
                <a:latin typeface="Trebuchet MS" charset="0"/>
              </a:rPr>
            </a:br>
            <a:r>
              <a:rPr lang="en-US" sz="2800" dirty="0">
                <a:latin typeface="Trebuchet MS" charset="0"/>
              </a:rPr>
              <a:t>}</a:t>
            </a:r>
            <a:br>
              <a:rPr lang="en-US" sz="2800" dirty="0">
                <a:latin typeface="Trebuchet MS" charset="0"/>
              </a:rPr>
            </a:br>
            <a:endParaRPr lang="en-US" sz="2800" dirty="0">
              <a:latin typeface="Trebuchet MS" charset="0"/>
            </a:endParaRPr>
          </a:p>
        </p:txBody>
      </p:sp>
    </p:spTree>
    <p:extLst>
      <p:ext uri="{BB962C8B-B14F-4D97-AF65-F5344CB8AC3E}">
        <p14:creationId xmlns:p14="http://schemas.microsoft.com/office/powerpoint/2010/main" val="367948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19112" y="228600"/>
            <a:ext cx="11149013" cy="761747"/>
          </a:xfrm>
        </p:spPr>
        <p:txBody>
          <a:bodyPr/>
          <a:lstStyle/>
          <a:p>
            <a:pPr eaLnBrk="1" hangingPunct="1"/>
            <a:r>
              <a:rPr lang="en-US" dirty="0" err="1" smtClean="0">
                <a:latin typeface="Arial" charset="0"/>
              </a:rPr>
              <a:t>Por</a:t>
            </a:r>
            <a:r>
              <a:rPr lang="en-US" dirty="0" smtClean="0">
                <a:latin typeface="Arial" charset="0"/>
              </a:rPr>
              <a:t> </a:t>
            </a:r>
            <a:r>
              <a:rPr lang="en-US" dirty="0" err="1" smtClean="0">
                <a:latin typeface="Arial" charset="0"/>
              </a:rPr>
              <a:t>qué</a:t>
            </a:r>
            <a:r>
              <a:rPr lang="en-US" dirty="0" smtClean="0">
                <a:latin typeface="Arial" charset="0"/>
              </a:rPr>
              <a:t> </a:t>
            </a:r>
            <a:r>
              <a:rPr lang="en-US" dirty="0" err="1">
                <a:latin typeface="Arial" charset="0"/>
              </a:rPr>
              <a:t>es</a:t>
            </a:r>
            <a:r>
              <a:rPr lang="en-US" dirty="0">
                <a:latin typeface="Arial" charset="0"/>
              </a:rPr>
              <a:t> </a:t>
            </a:r>
            <a:r>
              <a:rPr lang="en-US" dirty="0" err="1">
                <a:latin typeface="Arial" charset="0"/>
              </a:rPr>
              <a:t>una</a:t>
            </a:r>
            <a:r>
              <a:rPr lang="en-US" dirty="0">
                <a:latin typeface="Arial" charset="0"/>
              </a:rPr>
              <a:t> </a:t>
            </a:r>
            <a:r>
              <a:rPr lang="en-US" dirty="0" err="1">
                <a:latin typeface="Arial" charset="0"/>
              </a:rPr>
              <a:t>mejora</a:t>
            </a:r>
            <a:r>
              <a:rPr lang="en-US" dirty="0">
                <a:latin typeface="Arial" charset="0"/>
              </a:rPr>
              <a:t>?</a:t>
            </a:r>
          </a:p>
        </p:txBody>
      </p:sp>
      <p:sp>
        <p:nvSpPr>
          <p:cNvPr id="13315" name="Rectangle 3"/>
          <p:cNvSpPr>
            <a:spLocks noGrp="1" noChangeArrowheads="1"/>
          </p:cNvSpPr>
          <p:nvPr>
            <p:ph type="body" sz="quarter" idx="10"/>
          </p:nvPr>
        </p:nvSpPr>
        <p:spPr>
          <a:prstGeom prst="rect">
            <a:avLst/>
          </a:prstGeom>
        </p:spPr>
        <p:txBody>
          <a:bodyPr/>
          <a:lstStyle/>
          <a:p>
            <a:pPr eaLnBrk="1" hangingPunct="1"/>
            <a:r>
              <a:rPr lang="es-ES" sz="2800" dirty="0">
                <a:latin typeface="Arial" charset="0"/>
              </a:rPr>
              <a:t>Agregar un nuevo tipo de animal, como por ejemplo </a:t>
            </a:r>
            <a:r>
              <a:rPr lang="es-ES" sz="2800" dirty="0" err="1">
                <a:solidFill>
                  <a:schemeClr val="bg1">
                    <a:lumMod val="75000"/>
                    <a:lumOff val="25000"/>
                  </a:schemeClr>
                </a:solidFill>
                <a:latin typeface="Trebuchet MS" charset="0"/>
              </a:rPr>
              <a:t>Amphibian</a:t>
            </a:r>
            <a:r>
              <a:rPr lang="es-ES" sz="2800" dirty="0">
                <a:latin typeface="Arial" charset="0"/>
              </a:rPr>
              <a:t>, no requiere revisar y recompilar el código existente.</a:t>
            </a:r>
            <a:br>
              <a:rPr lang="es-ES" sz="2800" dirty="0">
                <a:latin typeface="Arial" charset="0"/>
              </a:rPr>
            </a:br>
            <a:endParaRPr lang="es-ES" sz="2800" dirty="0">
              <a:latin typeface="Arial" charset="0"/>
            </a:endParaRPr>
          </a:p>
          <a:p>
            <a:pPr eaLnBrk="1" hangingPunct="1"/>
            <a:r>
              <a:rPr lang="es-ES" sz="2800" dirty="0" err="1">
                <a:latin typeface="Arial" charset="0"/>
              </a:rPr>
              <a:t>Mammals</a:t>
            </a:r>
            <a:r>
              <a:rPr lang="es-ES" sz="2800" dirty="0">
                <a:latin typeface="Arial" charset="0"/>
              </a:rPr>
              <a:t>, </a:t>
            </a:r>
            <a:r>
              <a:rPr lang="es-ES" sz="2800" dirty="0" err="1">
                <a:latin typeface="Arial" charset="0"/>
              </a:rPr>
              <a:t>birds</a:t>
            </a:r>
            <a:r>
              <a:rPr lang="es-ES" sz="2800" dirty="0">
                <a:latin typeface="Arial" charset="0"/>
              </a:rPr>
              <a:t> y reptiles pueden diferir en otras formas, y ya los tenemos separados, por lo tanto no vamos a necesitar mas </a:t>
            </a:r>
            <a:r>
              <a:rPr lang="es-ES" sz="2800" dirty="0" err="1">
                <a:latin typeface="Arial" charset="0"/>
              </a:rPr>
              <a:t>switchs</a:t>
            </a:r>
            <a:r>
              <a:rPr lang="es-ES" sz="2800" dirty="0">
                <a:latin typeface="Arial" charset="0"/>
              </a:rPr>
              <a:t> para futuras funcionalidades.</a:t>
            </a:r>
          </a:p>
          <a:p>
            <a:pPr eaLnBrk="1" hangingPunct="1"/>
            <a:endParaRPr lang="es-ES" sz="2800" dirty="0">
              <a:latin typeface="Arial" charset="0"/>
            </a:endParaRPr>
          </a:p>
          <a:p>
            <a:pPr eaLnBrk="1" hangingPunct="1"/>
            <a:r>
              <a:rPr lang="es-ES" sz="2800" dirty="0">
                <a:latin typeface="Arial" charset="0"/>
              </a:rPr>
              <a:t>Eliminamos todos los </a:t>
            </a:r>
            <a:r>
              <a:rPr lang="es-ES" sz="2800" dirty="0" err="1">
                <a:latin typeface="Arial" charset="0"/>
              </a:rPr>
              <a:t>flags</a:t>
            </a:r>
            <a:r>
              <a:rPr lang="es-ES" sz="2800" dirty="0">
                <a:latin typeface="Arial" charset="0"/>
              </a:rPr>
              <a:t> que se usaban para poder diferenciar los animales.</a:t>
            </a:r>
          </a:p>
          <a:p>
            <a:pPr eaLnBrk="1" hangingPunct="1"/>
            <a:endParaRPr lang="es-ES" sz="2800" dirty="0">
              <a:latin typeface="Arial" charset="0"/>
            </a:endParaRPr>
          </a:p>
          <a:p>
            <a:pPr eaLnBrk="1" hangingPunct="1"/>
            <a:r>
              <a:rPr lang="es-ES" sz="2800" dirty="0">
                <a:latin typeface="Arial" charset="0"/>
              </a:rPr>
              <a:t>Ahora estamos usando Objetos de la manera en que están pensados para ser usados</a:t>
            </a:r>
          </a:p>
        </p:txBody>
      </p:sp>
    </p:spTree>
    <p:extLst>
      <p:ext uri="{BB962C8B-B14F-4D97-AF65-F5344CB8AC3E}">
        <p14:creationId xmlns:p14="http://schemas.microsoft.com/office/powerpoint/2010/main" val="354114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19112" y="228600"/>
            <a:ext cx="11149013" cy="761747"/>
          </a:xfrm>
        </p:spPr>
        <p:txBody>
          <a:bodyPr/>
          <a:lstStyle/>
          <a:p>
            <a:pPr eaLnBrk="1" hangingPunct="1"/>
            <a:r>
              <a:rPr lang="en-US" dirty="0">
                <a:latin typeface="Arial" charset="0"/>
              </a:rPr>
              <a:t>2. Encapsulate Field</a:t>
            </a:r>
          </a:p>
        </p:txBody>
      </p:sp>
      <p:sp>
        <p:nvSpPr>
          <p:cNvPr id="14339" name="Rectangle 3"/>
          <p:cNvSpPr>
            <a:spLocks noGrp="1" noChangeArrowheads="1"/>
          </p:cNvSpPr>
          <p:nvPr>
            <p:ph type="body" sz="quarter" idx="10"/>
          </p:nvPr>
        </p:nvSpPr>
        <p:spPr>
          <a:prstGeom prst="rect">
            <a:avLst/>
          </a:prstGeom>
        </p:spPr>
        <p:txBody>
          <a:bodyPr/>
          <a:lstStyle/>
          <a:p>
            <a:pPr eaLnBrk="1" hangingPunct="1"/>
            <a:r>
              <a:rPr lang="es-ES" sz="2400" dirty="0">
                <a:solidFill>
                  <a:srgbClr val="000000">
                    <a:alpha val="99000"/>
                  </a:srgbClr>
                </a:solidFill>
                <a:latin typeface="Arial" charset="0"/>
              </a:rPr>
              <a:t>Miembros no </a:t>
            </a:r>
            <a:r>
              <a:rPr lang="es-ES" sz="2400" dirty="0" err="1">
                <a:solidFill>
                  <a:srgbClr val="000000">
                    <a:alpha val="99000"/>
                  </a:srgbClr>
                </a:solidFill>
                <a:latin typeface="Arial" charset="0"/>
              </a:rPr>
              <a:t>encapsuladaos</a:t>
            </a:r>
            <a:r>
              <a:rPr lang="es-ES" sz="2400" dirty="0">
                <a:solidFill>
                  <a:srgbClr val="000000">
                    <a:alpha val="99000"/>
                  </a:srgbClr>
                </a:solidFill>
                <a:latin typeface="Arial" charset="0"/>
              </a:rPr>
              <a:t> es un no-no en diseño OO. Usar </a:t>
            </a:r>
            <a:r>
              <a:rPr lang="es-ES" sz="2400" dirty="0" err="1">
                <a:solidFill>
                  <a:srgbClr val="000000">
                    <a:alpha val="99000"/>
                  </a:srgbClr>
                </a:solidFill>
                <a:latin typeface="Arial" charset="0"/>
              </a:rPr>
              <a:t>properties</a:t>
            </a:r>
            <a:r>
              <a:rPr lang="es-ES" sz="2400" dirty="0">
                <a:solidFill>
                  <a:srgbClr val="000000">
                    <a:alpha val="99000"/>
                  </a:srgbClr>
                </a:solidFill>
                <a:latin typeface="Arial" charset="0"/>
              </a:rPr>
              <a:t> (</a:t>
            </a:r>
            <a:r>
              <a:rPr lang="es-ES" sz="2400" dirty="0" err="1">
                <a:solidFill>
                  <a:srgbClr val="000000">
                    <a:alpha val="99000"/>
                  </a:srgbClr>
                </a:solidFill>
                <a:latin typeface="Arial" charset="0"/>
              </a:rPr>
              <a:t>get</a:t>
            </a:r>
            <a:r>
              <a:rPr lang="es-ES" sz="2400" dirty="0">
                <a:solidFill>
                  <a:srgbClr val="000000">
                    <a:alpha val="99000"/>
                  </a:srgbClr>
                </a:solidFill>
                <a:latin typeface="Arial" charset="0"/>
              </a:rPr>
              <a:t> y set ) para proveer el acceso publico a miembros privados (encapsulados)</a:t>
            </a:r>
          </a:p>
        </p:txBody>
      </p:sp>
      <p:sp>
        <p:nvSpPr>
          <p:cNvPr id="14340" name="Rectangle 19"/>
          <p:cNvSpPr>
            <a:spLocks noChangeArrowheads="1"/>
          </p:cNvSpPr>
          <p:nvPr/>
        </p:nvSpPr>
        <p:spPr bwMode="auto">
          <a:xfrm>
            <a:off x="711015" y="3505200"/>
            <a:ext cx="4266089" cy="14478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US" dirty="0">
                <a:solidFill>
                  <a:srgbClr val="000000"/>
                </a:solidFill>
              </a:rPr>
              <a:t>public class Course </a:t>
            </a:r>
          </a:p>
          <a:p>
            <a:r>
              <a:rPr lang="en-US" dirty="0">
                <a:solidFill>
                  <a:srgbClr val="000000"/>
                </a:solidFill>
              </a:rPr>
              <a:t>{</a:t>
            </a:r>
          </a:p>
          <a:p>
            <a:r>
              <a:rPr lang="en-US" dirty="0">
                <a:solidFill>
                  <a:srgbClr val="000000"/>
                </a:solidFill>
              </a:rPr>
              <a:t> public List students; </a:t>
            </a:r>
          </a:p>
          <a:p>
            <a:endParaRPr lang="en-US" dirty="0">
              <a:solidFill>
                <a:srgbClr val="000000"/>
              </a:solidFill>
            </a:endParaRPr>
          </a:p>
          <a:p>
            <a:r>
              <a:rPr lang="en-US" dirty="0">
                <a:solidFill>
                  <a:srgbClr val="000000"/>
                </a:solidFill>
              </a:rPr>
              <a:t>}</a:t>
            </a:r>
          </a:p>
        </p:txBody>
      </p:sp>
      <p:sp>
        <p:nvSpPr>
          <p:cNvPr id="14341" name="Rectangle 25"/>
          <p:cNvSpPr>
            <a:spLocks noChangeArrowheads="1"/>
          </p:cNvSpPr>
          <p:nvPr/>
        </p:nvSpPr>
        <p:spPr bwMode="auto">
          <a:xfrm>
            <a:off x="711015" y="5105400"/>
            <a:ext cx="4266089"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US">
                <a:solidFill>
                  <a:srgbClr val="000000"/>
                </a:solidFill>
              </a:rPr>
              <a:t>int classSize = course.students.size();</a:t>
            </a:r>
          </a:p>
        </p:txBody>
      </p:sp>
      <p:sp>
        <p:nvSpPr>
          <p:cNvPr id="14342" name="AutoShape 26"/>
          <p:cNvSpPr>
            <a:spLocks noChangeArrowheads="1"/>
          </p:cNvSpPr>
          <p:nvPr/>
        </p:nvSpPr>
        <p:spPr bwMode="auto">
          <a:xfrm>
            <a:off x="5281824" y="4419600"/>
            <a:ext cx="914162"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sp>
        <p:nvSpPr>
          <p:cNvPr id="14343" name="Rectangle 27"/>
          <p:cNvSpPr>
            <a:spLocks noChangeArrowheads="1"/>
          </p:cNvSpPr>
          <p:nvPr/>
        </p:nvSpPr>
        <p:spPr bwMode="auto">
          <a:xfrm>
            <a:off x="7110148" y="2559538"/>
            <a:ext cx="4773956" cy="377092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US" dirty="0">
                <a:solidFill>
                  <a:srgbClr val="000000"/>
                </a:solidFill>
              </a:rPr>
              <a:t>public class Course </a:t>
            </a:r>
          </a:p>
          <a:p>
            <a:r>
              <a:rPr lang="en-US" dirty="0">
                <a:solidFill>
                  <a:srgbClr val="000000"/>
                </a:solidFill>
              </a:rPr>
              <a:t>{</a:t>
            </a:r>
          </a:p>
          <a:p>
            <a:r>
              <a:rPr lang="en-US" dirty="0">
                <a:solidFill>
                  <a:srgbClr val="000000"/>
                </a:solidFill>
              </a:rPr>
              <a:t> private List students; </a:t>
            </a:r>
          </a:p>
          <a:p>
            <a:r>
              <a:rPr lang="en-US" dirty="0">
                <a:solidFill>
                  <a:srgbClr val="000000"/>
                </a:solidFill>
              </a:rPr>
              <a:t> public List </a:t>
            </a:r>
            <a:r>
              <a:rPr lang="en-US" dirty="0" err="1">
                <a:solidFill>
                  <a:srgbClr val="000000"/>
                </a:solidFill>
              </a:rPr>
              <a:t>getStudents</a:t>
            </a:r>
            <a:r>
              <a:rPr lang="en-US" dirty="0">
                <a:solidFill>
                  <a:srgbClr val="000000"/>
                </a:solidFill>
              </a:rPr>
              <a:t>()</a:t>
            </a:r>
          </a:p>
          <a:p>
            <a:r>
              <a:rPr lang="en-US" dirty="0">
                <a:solidFill>
                  <a:srgbClr val="000000"/>
                </a:solidFill>
              </a:rPr>
              <a:t> {</a:t>
            </a:r>
          </a:p>
          <a:p>
            <a:r>
              <a:rPr lang="en-US" dirty="0">
                <a:solidFill>
                  <a:srgbClr val="000000"/>
                </a:solidFill>
              </a:rPr>
              <a:t>    return students;</a:t>
            </a:r>
          </a:p>
          <a:p>
            <a:r>
              <a:rPr lang="en-US" dirty="0">
                <a:solidFill>
                  <a:srgbClr val="000000"/>
                </a:solidFill>
              </a:rPr>
              <a:t> }</a:t>
            </a:r>
          </a:p>
          <a:p>
            <a:r>
              <a:rPr lang="en-US" dirty="0">
                <a:solidFill>
                  <a:srgbClr val="000000"/>
                </a:solidFill>
              </a:rPr>
              <a:t> public void </a:t>
            </a:r>
            <a:r>
              <a:rPr lang="en-US" dirty="0" err="1">
                <a:solidFill>
                  <a:srgbClr val="000000"/>
                </a:solidFill>
              </a:rPr>
              <a:t>setStudents</a:t>
            </a:r>
            <a:r>
              <a:rPr lang="en-US" dirty="0">
                <a:solidFill>
                  <a:srgbClr val="000000"/>
                </a:solidFill>
              </a:rPr>
              <a:t>(List s) </a:t>
            </a:r>
          </a:p>
          <a:p>
            <a:r>
              <a:rPr lang="en-US" dirty="0">
                <a:solidFill>
                  <a:srgbClr val="000000"/>
                </a:solidFill>
              </a:rPr>
              <a:t> {</a:t>
            </a:r>
          </a:p>
          <a:p>
            <a:r>
              <a:rPr lang="en-US" dirty="0">
                <a:solidFill>
                  <a:srgbClr val="000000"/>
                </a:solidFill>
              </a:rPr>
              <a:t>     students = s;</a:t>
            </a:r>
          </a:p>
          <a:p>
            <a:r>
              <a:rPr lang="en-US" dirty="0">
                <a:solidFill>
                  <a:srgbClr val="000000"/>
                </a:solidFill>
              </a:rPr>
              <a:t>  }</a:t>
            </a:r>
          </a:p>
          <a:p>
            <a:r>
              <a:rPr lang="en-US" dirty="0">
                <a:solidFill>
                  <a:srgbClr val="000000"/>
                </a:solidFill>
              </a:rPr>
              <a:t>}</a:t>
            </a:r>
          </a:p>
        </p:txBody>
      </p:sp>
      <p:sp>
        <p:nvSpPr>
          <p:cNvPr id="14344" name="Rectangle 28"/>
          <p:cNvSpPr>
            <a:spLocks noChangeArrowheads="1"/>
          </p:cNvSpPr>
          <p:nvPr/>
        </p:nvSpPr>
        <p:spPr bwMode="auto">
          <a:xfrm>
            <a:off x="7110148" y="5943600"/>
            <a:ext cx="4773956"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US" sz="1400" dirty="0" err="1">
                <a:solidFill>
                  <a:srgbClr val="000000"/>
                </a:solidFill>
              </a:rPr>
              <a:t>int</a:t>
            </a:r>
            <a:r>
              <a:rPr lang="en-US" sz="1400" dirty="0">
                <a:solidFill>
                  <a:srgbClr val="000000"/>
                </a:solidFill>
              </a:rPr>
              <a:t> </a:t>
            </a:r>
            <a:r>
              <a:rPr lang="en-US" sz="1400" dirty="0" err="1">
                <a:solidFill>
                  <a:srgbClr val="000000"/>
                </a:solidFill>
              </a:rPr>
              <a:t>classSize</a:t>
            </a:r>
            <a:r>
              <a:rPr lang="en-US" sz="1400" dirty="0">
                <a:solidFill>
                  <a:srgbClr val="000000"/>
                </a:solidFill>
              </a:rPr>
              <a:t> = </a:t>
            </a:r>
            <a:r>
              <a:rPr lang="en-US" sz="1400" dirty="0" err="1">
                <a:solidFill>
                  <a:srgbClr val="000000"/>
                </a:solidFill>
              </a:rPr>
              <a:t>course.getStudents</a:t>
            </a:r>
            <a:r>
              <a:rPr lang="en-US" sz="1400" dirty="0">
                <a:solidFill>
                  <a:srgbClr val="000000"/>
                </a:solidFill>
              </a:rPr>
              <a:t>().size();</a:t>
            </a:r>
          </a:p>
        </p:txBody>
      </p:sp>
    </p:spTree>
    <p:extLst>
      <p:ext uri="{BB962C8B-B14F-4D97-AF65-F5344CB8AC3E}">
        <p14:creationId xmlns:p14="http://schemas.microsoft.com/office/powerpoint/2010/main" val="4211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Arial" charset="0"/>
              </a:rPr>
              <a:t>3.  Extract Class</a:t>
            </a:r>
          </a:p>
        </p:txBody>
      </p:sp>
      <p:sp>
        <p:nvSpPr>
          <p:cNvPr id="16387" name="Rectangle 3"/>
          <p:cNvSpPr>
            <a:spLocks noGrp="1" noChangeArrowheads="1"/>
          </p:cNvSpPr>
          <p:nvPr>
            <p:ph type="body" sz="quarter" idx="10"/>
          </p:nvPr>
        </p:nvSpPr>
        <p:spPr>
          <a:prstGeom prst="rect">
            <a:avLst/>
          </a:prstGeom>
        </p:spPr>
        <p:txBody>
          <a:bodyPr/>
          <a:lstStyle/>
          <a:p>
            <a:pPr eaLnBrk="1" hangingPunct="1"/>
            <a:r>
              <a:rPr lang="es-ES" sz="2400" dirty="0">
                <a:solidFill>
                  <a:srgbClr val="000000">
                    <a:alpha val="99000"/>
                  </a:srgbClr>
                </a:solidFill>
                <a:latin typeface="Arial" charset="0"/>
              </a:rPr>
              <a:t>Separar una clase en dos, dividiendo las responsabilidades según corresponda.</a:t>
            </a:r>
          </a:p>
        </p:txBody>
      </p:sp>
      <p:sp>
        <p:nvSpPr>
          <p:cNvPr id="16388" name="Rectangle 4"/>
          <p:cNvSpPr>
            <a:spLocks noChangeArrowheads="1"/>
          </p:cNvSpPr>
          <p:nvPr/>
        </p:nvSpPr>
        <p:spPr bwMode="auto">
          <a:xfrm>
            <a:off x="711015" y="3282462"/>
            <a:ext cx="4266089" cy="167053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US" dirty="0">
                <a:solidFill>
                  <a:srgbClr val="000000"/>
                </a:solidFill>
              </a:rPr>
              <a:t>public class Customer</a:t>
            </a:r>
          </a:p>
          <a:p>
            <a:r>
              <a:rPr lang="en-US" dirty="0">
                <a:solidFill>
                  <a:srgbClr val="000000"/>
                </a:solidFill>
              </a:rPr>
              <a:t>{</a:t>
            </a:r>
          </a:p>
          <a:p>
            <a:r>
              <a:rPr lang="en-US" dirty="0">
                <a:solidFill>
                  <a:srgbClr val="000000"/>
                </a:solidFill>
              </a:rPr>
              <a:t> private String name; </a:t>
            </a:r>
          </a:p>
          <a:p>
            <a:r>
              <a:rPr lang="en-US" dirty="0">
                <a:solidFill>
                  <a:srgbClr val="000000"/>
                </a:solidFill>
              </a:rPr>
              <a:t> private String </a:t>
            </a:r>
            <a:r>
              <a:rPr lang="en-US" dirty="0" err="1">
                <a:solidFill>
                  <a:srgbClr val="000000"/>
                </a:solidFill>
              </a:rPr>
              <a:t>workPhoneAreaCode</a:t>
            </a:r>
            <a:r>
              <a:rPr lang="en-US" dirty="0">
                <a:solidFill>
                  <a:srgbClr val="000000"/>
                </a:solidFill>
              </a:rPr>
              <a:t>; </a:t>
            </a:r>
          </a:p>
          <a:p>
            <a:r>
              <a:rPr lang="en-US" dirty="0">
                <a:solidFill>
                  <a:srgbClr val="000000"/>
                </a:solidFill>
              </a:rPr>
              <a:t> private String </a:t>
            </a:r>
            <a:r>
              <a:rPr lang="en-US" dirty="0" err="1">
                <a:solidFill>
                  <a:srgbClr val="000000"/>
                </a:solidFill>
              </a:rPr>
              <a:t>workPhoneNumber</a:t>
            </a:r>
            <a:r>
              <a:rPr lang="en-US" dirty="0">
                <a:solidFill>
                  <a:srgbClr val="000000"/>
                </a:solidFill>
              </a:rPr>
              <a:t>; </a:t>
            </a:r>
          </a:p>
          <a:p>
            <a:r>
              <a:rPr lang="en-US" dirty="0">
                <a:solidFill>
                  <a:srgbClr val="000000"/>
                </a:solidFill>
              </a:rPr>
              <a:t>}</a:t>
            </a:r>
          </a:p>
        </p:txBody>
      </p:sp>
      <p:sp>
        <p:nvSpPr>
          <p:cNvPr id="16389" name="AutoShape 5"/>
          <p:cNvSpPr>
            <a:spLocks noChangeArrowheads="1"/>
          </p:cNvSpPr>
          <p:nvPr/>
        </p:nvSpPr>
        <p:spPr bwMode="auto">
          <a:xfrm>
            <a:off x="5281824" y="3989764"/>
            <a:ext cx="914162"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sp>
        <p:nvSpPr>
          <p:cNvPr id="16390" name="Rectangle 6"/>
          <p:cNvSpPr>
            <a:spLocks noChangeArrowheads="1"/>
          </p:cNvSpPr>
          <p:nvPr/>
        </p:nvSpPr>
        <p:spPr bwMode="auto">
          <a:xfrm>
            <a:off x="7110148" y="2872154"/>
            <a:ext cx="4773956" cy="325401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US" dirty="0">
                <a:solidFill>
                  <a:srgbClr val="000000"/>
                </a:solidFill>
              </a:rPr>
              <a:t>public class Customer</a:t>
            </a:r>
          </a:p>
          <a:p>
            <a:r>
              <a:rPr lang="en-US" dirty="0">
                <a:solidFill>
                  <a:srgbClr val="000000"/>
                </a:solidFill>
              </a:rPr>
              <a:t>{ </a:t>
            </a:r>
          </a:p>
          <a:p>
            <a:r>
              <a:rPr lang="en-US" dirty="0">
                <a:solidFill>
                  <a:srgbClr val="000000"/>
                </a:solidFill>
              </a:rPr>
              <a:t>private String name; </a:t>
            </a:r>
          </a:p>
          <a:p>
            <a:r>
              <a:rPr lang="en-US" dirty="0">
                <a:solidFill>
                  <a:srgbClr val="000000"/>
                </a:solidFill>
              </a:rPr>
              <a:t>private Phone </a:t>
            </a:r>
            <a:r>
              <a:rPr lang="en-US" dirty="0" err="1">
                <a:solidFill>
                  <a:srgbClr val="000000"/>
                </a:solidFill>
              </a:rPr>
              <a:t>workPhone</a:t>
            </a:r>
            <a:r>
              <a:rPr lang="en-US" dirty="0">
                <a:solidFill>
                  <a:srgbClr val="000000"/>
                </a:solidFill>
              </a:rPr>
              <a:t>; </a:t>
            </a:r>
          </a:p>
          <a:p>
            <a:r>
              <a:rPr lang="en-US" dirty="0">
                <a:solidFill>
                  <a:srgbClr val="000000"/>
                </a:solidFill>
              </a:rPr>
              <a:t>} </a:t>
            </a:r>
          </a:p>
          <a:p>
            <a:endParaRPr lang="en-US" dirty="0">
              <a:solidFill>
                <a:srgbClr val="000000"/>
              </a:solidFill>
            </a:endParaRPr>
          </a:p>
          <a:p>
            <a:r>
              <a:rPr lang="en-US" dirty="0">
                <a:solidFill>
                  <a:srgbClr val="000000"/>
                </a:solidFill>
              </a:rPr>
              <a:t>public class Phone </a:t>
            </a:r>
          </a:p>
          <a:p>
            <a:r>
              <a:rPr lang="en-US" dirty="0">
                <a:solidFill>
                  <a:srgbClr val="000000"/>
                </a:solidFill>
              </a:rPr>
              <a:t>{ </a:t>
            </a:r>
          </a:p>
          <a:p>
            <a:r>
              <a:rPr lang="en-US" dirty="0">
                <a:solidFill>
                  <a:srgbClr val="000000"/>
                </a:solidFill>
              </a:rPr>
              <a:t>private String </a:t>
            </a:r>
            <a:r>
              <a:rPr lang="en-US" dirty="0" err="1">
                <a:solidFill>
                  <a:srgbClr val="000000"/>
                </a:solidFill>
              </a:rPr>
              <a:t>areaCode</a:t>
            </a:r>
            <a:r>
              <a:rPr lang="en-US" dirty="0">
                <a:solidFill>
                  <a:srgbClr val="000000"/>
                </a:solidFill>
              </a:rPr>
              <a:t>; </a:t>
            </a:r>
          </a:p>
          <a:p>
            <a:r>
              <a:rPr lang="en-US" dirty="0">
                <a:solidFill>
                  <a:srgbClr val="000000"/>
                </a:solidFill>
              </a:rPr>
              <a:t>private String number; </a:t>
            </a:r>
          </a:p>
          <a:p>
            <a:r>
              <a:rPr lang="en-US" dirty="0">
                <a:solidFill>
                  <a:srgbClr val="000000"/>
                </a:solidFill>
              </a:rPr>
              <a:t>}</a:t>
            </a:r>
          </a:p>
        </p:txBody>
      </p:sp>
    </p:spTree>
    <p:extLst>
      <p:ext uri="{BB962C8B-B14F-4D97-AF65-F5344CB8AC3E}">
        <p14:creationId xmlns:p14="http://schemas.microsoft.com/office/powerpoint/2010/main" val="234908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6675" y="3177788"/>
            <a:ext cx="4886326" cy="3310092"/>
          </a:xfrm>
          <a:prstGeom prst="rect">
            <a:avLst/>
          </a:prstGeom>
        </p:spPr>
      </p:pic>
      <p:sp>
        <p:nvSpPr>
          <p:cNvPr id="17410" name="Rectangle 2"/>
          <p:cNvSpPr>
            <a:spLocks noGrp="1" noChangeArrowheads="1"/>
          </p:cNvSpPr>
          <p:nvPr>
            <p:ph type="title"/>
          </p:nvPr>
        </p:nvSpPr>
        <p:spPr/>
        <p:txBody>
          <a:bodyPr/>
          <a:lstStyle/>
          <a:p>
            <a:pPr eaLnBrk="1" hangingPunct="1"/>
            <a:r>
              <a:rPr lang="en-US">
                <a:latin typeface="Arial" charset="0"/>
              </a:rPr>
              <a:t>4. Extract Interface</a:t>
            </a:r>
          </a:p>
        </p:txBody>
      </p:sp>
      <p:sp>
        <p:nvSpPr>
          <p:cNvPr id="17411" name="Rectangle 3"/>
          <p:cNvSpPr>
            <a:spLocks noGrp="1" noChangeArrowheads="1"/>
          </p:cNvSpPr>
          <p:nvPr>
            <p:ph type="body" sz="quarter" idx="10"/>
          </p:nvPr>
        </p:nvSpPr>
        <p:spPr>
          <a:prstGeom prst="rect">
            <a:avLst/>
          </a:prstGeom>
        </p:spPr>
        <p:txBody>
          <a:bodyPr/>
          <a:lstStyle/>
          <a:p>
            <a:pPr eaLnBrk="1" hangingPunct="1">
              <a:lnSpc>
                <a:spcPct val="90000"/>
              </a:lnSpc>
            </a:pPr>
            <a:r>
              <a:rPr lang="es-ES" sz="2200">
                <a:latin typeface="Arial" charset="0"/>
              </a:rPr>
              <a:t>Extraer una interface de una clase, ayudando a reducir el acoplamiento y permitiendo realizar un manejo generico de clases de distinto tipo pero con la misma interfaz.</a:t>
            </a:r>
          </a:p>
        </p:txBody>
      </p:sp>
      <p:sp>
        <p:nvSpPr>
          <p:cNvPr id="17413" name="AutoShape 5"/>
          <p:cNvSpPr>
            <a:spLocks noChangeArrowheads="1"/>
          </p:cNvSpPr>
          <p:nvPr/>
        </p:nvSpPr>
        <p:spPr bwMode="auto">
          <a:xfrm>
            <a:off x="4666043" y="3409950"/>
            <a:ext cx="914162"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pic>
        <p:nvPicPr>
          <p:cNvPr id="3" name="Picture 2"/>
          <p:cNvPicPr>
            <a:picLocks noChangeAspect="1"/>
          </p:cNvPicPr>
          <p:nvPr/>
        </p:nvPicPr>
        <p:blipFill>
          <a:blip r:embed="rId4"/>
          <a:stretch>
            <a:fillRect/>
          </a:stretch>
        </p:blipFill>
        <p:spPr>
          <a:xfrm>
            <a:off x="5617785" y="2200102"/>
            <a:ext cx="4147794" cy="952673"/>
          </a:xfrm>
          <a:prstGeom prst="rect">
            <a:avLst/>
          </a:prstGeom>
        </p:spPr>
      </p:pic>
      <p:pic>
        <p:nvPicPr>
          <p:cNvPr id="7" name="Picture 6"/>
          <p:cNvPicPr>
            <a:picLocks noChangeAspect="1"/>
          </p:cNvPicPr>
          <p:nvPr/>
        </p:nvPicPr>
        <p:blipFill>
          <a:blip r:embed="rId5"/>
          <a:stretch>
            <a:fillRect/>
          </a:stretch>
        </p:blipFill>
        <p:spPr>
          <a:xfrm>
            <a:off x="5703661" y="3177788"/>
            <a:ext cx="4914548" cy="3310092"/>
          </a:xfrm>
          <a:prstGeom prst="rect">
            <a:avLst/>
          </a:prstGeom>
        </p:spPr>
      </p:pic>
    </p:spTree>
    <p:extLst>
      <p:ext uri="{BB962C8B-B14F-4D97-AF65-F5344CB8AC3E}">
        <p14:creationId xmlns:p14="http://schemas.microsoft.com/office/powerpoint/2010/main" val="170093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Arial" charset="0"/>
              </a:rPr>
              <a:t>5. Extract Method</a:t>
            </a:r>
          </a:p>
        </p:txBody>
      </p:sp>
      <p:sp>
        <p:nvSpPr>
          <p:cNvPr id="18435" name="Rectangle 3"/>
          <p:cNvSpPr>
            <a:spLocks noGrp="1" noChangeArrowheads="1"/>
          </p:cNvSpPr>
          <p:nvPr>
            <p:ph type="body" sz="quarter" idx="10"/>
          </p:nvPr>
        </p:nvSpPr>
        <p:spPr>
          <a:prstGeom prst="rect">
            <a:avLst/>
          </a:prstGeom>
        </p:spPr>
        <p:txBody>
          <a:bodyPr/>
          <a:lstStyle/>
          <a:p>
            <a:pPr eaLnBrk="1" hangingPunct="1"/>
            <a:r>
              <a:rPr lang="es-ES" sz="2200" dirty="0">
                <a:latin typeface="Arial" charset="0"/>
              </a:rPr>
              <a:t>Hay momentos donde tenemos métodos que hacen demasiadas cosas. Cuanto mas código tenemos en un único método, mas difícil es de entenderlo bien. Además esto significa que la lógica embebida en un método no puede ser reutilizado. </a:t>
            </a:r>
            <a:r>
              <a:rPr lang="es-ES" sz="2200" dirty="0" err="1">
                <a:latin typeface="Arial" charset="0"/>
              </a:rPr>
              <a:t>Extract</a:t>
            </a:r>
            <a:r>
              <a:rPr lang="es-ES" sz="2200" dirty="0">
                <a:latin typeface="Arial" charset="0"/>
              </a:rPr>
              <a:t> </a:t>
            </a:r>
            <a:r>
              <a:rPr lang="es-ES" sz="2200" dirty="0" err="1">
                <a:latin typeface="Arial" charset="0"/>
              </a:rPr>
              <a:t>Method</a:t>
            </a:r>
            <a:r>
              <a:rPr lang="es-ES" sz="2200" dirty="0">
                <a:latin typeface="Arial" charset="0"/>
              </a:rPr>
              <a:t> es el </a:t>
            </a:r>
            <a:r>
              <a:rPr lang="es-ES" sz="2200" dirty="0" err="1">
                <a:latin typeface="Arial" charset="0"/>
              </a:rPr>
              <a:t>refactoring</a:t>
            </a:r>
            <a:r>
              <a:rPr lang="es-ES" sz="2200" dirty="0">
                <a:latin typeface="Arial" charset="0"/>
              </a:rPr>
              <a:t> mas usado para reducir la duplicación de código</a:t>
            </a:r>
          </a:p>
        </p:txBody>
      </p:sp>
      <p:sp>
        <p:nvSpPr>
          <p:cNvPr id="18437" name="AutoShape 5"/>
          <p:cNvSpPr>
            <a:spLocks noChangeArrowheads="1"/>
          </p:cNvSpPr>
          <p:nvPr/>
        </p:nvSpPr>
        <p:spPr bwMode="auto">
          <a:xfrm>
            <a:off x="5281824" y="4378590"/>
            <a:ext cx="914162"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pic>
        <p:nvPicPr>
          <p:cNvPr id="2" name="Picture 1"/>
          <p:cNvPicPr>
            <a:picLocks noChangeAspect="1"/>
          </p:cNvPicPr>
          <p:nvPr/>
        </p:nvPicPr>
        <p:blipFill>
          <a:blip r:embed="rId3"/>
          <a:stretch>
            <a:fillRect/>
          </a:stretch>
        </p:blipFill>
        <p:spPr>
          <a:xfrm>
            <a:off x="198176" y="2985999"/>
            <a:ext cx="4927192" cy="1671726"/>
          </a:xfrm>
          <a:prstGeom prst="rect">
            <a:avLst/>
          </a:prstGeom>
        </p:spPr>
      </p:pic>
      <p:pic>
        <p:nvPicPr>
          <p:cNvPr id="3" name="Picture 2"/>
          <p:cNvPicPr>
            <a:picLocks noChangeAspect="1"/>
          </p:cNvPicPr>
          <p:nvPr/>
        </p:nvPicPr>
        <p:blipFill>
          <a:blip r:embed="rId4"/>
          <a:stretch>
            <a:fillRect/>
          </a:stretch>
        </p:blipFill>
        <p:spPr>
          <a:xfrm>
            <a:off x="6352442" y="2959728"/>
            <a:ext cx="5045886" cy="2488571"/>
          </a:xfrm>
          <a:prstGeom prst="rect">
            <a:avLst/>
          </a:prstGeom>
        </p:spPr>
      </p:pic>
    </p:spTree>
    <p:extLst>
      <p:ext uri="{BB962C8B-B14F-4D97-AF65-F5344CB8AC3E}">
        <p14:creationId xmlns:p14="http://schemas.microsoft.com/office/powerpoint/2010/main" val="192860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Arial" charset="0"/>
              </a:rPr>
              <a:t>6. Extract Subclass</a:t>
            </a:r>
          </a:p>
        </p:txBody>
      </p:sp>
      <p:sp>
        <p:nvSpPr>
          <p:cNvPr id="19459" name="Rectangle 3"/>
          <p:cNvSpPr>
            <a:spLocks noGrp="1" noChangeArrowheads="1"/>
          </p:cNvSpPr>
          <p:nvPr>
            <p:ph type="body" sz="quarter" idx="10"/>
          </p:nvPr>
        </p:nvSpPr>
        <p:spPr>
          <a:prstGeom prst="rect">
            <a:avLst/>
          </a:prstGeom>
        </p:spPr>
        <p:txBody>
          <a:bodyPr/>
          <a:lstStyle/>
          <a:p>
            <a:pPr eaLnBrk="1" hangingPunct="1"/>
            <a:r>
              <a:rPr lang="es-ES" sz="2200" dirty="0">
                <a:latin typeface="Arial" charset="0"/>
              </a:rPr>
              <a:t>Cuando una clase tiene </a:t>
            </a:r>
            <a:r>
              <a:rPr lang="es-ES" sz="2200" dirty="0" err="1">
                <a:latin typeface="Arial" charset="0"/>
              </a:rPr>
              <a:t>features</a:t>
            </a:r>
            <a:r>
              <a:rPr lang="es-ES" sz="2200" dirty="0">
                <a:latin typeface="Arial" charset="0"/>
              </a:rPr>
              <a:t> (atributos y métodos) que solo se van a utilizar en algunas instancias especializadas, podemos crear una clase para esa especialización. Esto hace que la clase sea menos especializada, y en el caso de necesitar esa especialización la puede obtener por mecanismos de herencia.</a:t>
            </a:r>
          </a:p>
        </p:txBody>
      </p:sp>
      <p:pic>
        <p:nvPicPr>
          <p:cNvPr id="2" name="Picture 1"/>
          <p:cNvPicPr>
            <a:picLocks noChangeAspect="1"/>
          </p:cNvPicPr>
          <p:nvPr/>
        </p:nvPicPr>
        <p:blipFill>
          <a:blip r:embed="rId3"/>
          <a:stretch>
            <a:fillRect/>
          </a:stretch>
        </p:blipFill>
        <p:spPr>
          <a:xfrm>
            <a:off x="901562" y="2879639"/>
            <a:ext cx="4313822" cy="1759035"/>
          </a:xfrm>
          <a:prstGeom prst="rect">
            <a:avLst/>
          </a:prstGeom>
        </p:spPr>
      </p:pic>
      <p:pic>
        <p:nvPicPr>
          <p:cNvPr id="3" name="Picture 2"/>
          <p:cNvPicPr>
            <a:picLocks noChangeAspect="1"/>
          </p:cNvPicPr>
          <p:nvPr/>
        </p:nvPicPr>
        <p:blipFill>
          <a:blip r:embed="rId4"/>
          <a:stretch>
            <a:fillRect/>
          </a:stretch>
        </p:blipFill>
        <p:spPr>
          <a:xfrm>
            <a:off x="6198990" y="2879639"/>
            <a:ext cx="5272744" cy="2582932"/>
          </a:xfrm>
          <a:prstGeom prst="rect">
            <a:avLst/>
          </a:prstGeom>
        </p:spPr>
      </p:pic>
      <p:sp>
        <p:nvSpPr>
          <p:cNvPr id="19461" name="AutoShape 5"/>
          <p:cNvSpPr>
            <a:spLocks noChangeArrowheads="1"/>
          </p:cNvSpPr>
          <p:nvPr/>
        </p:nvSpPr>
        <p:spPr bwMode="auto">
          <a:xfrm>
            <a:off x="5074596" y="4284786"/>
            <a:ext cx="914162"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6166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atin typeface="Arial" charset="0"/>
              </a:rPr>
              <a:t>7. Extract Super Class</a:t>
            </a:r>
          </a:p>
        </p:txBody>
      </p:sp>
      <p:sp>
        <p:nvSpPr>
          <p:cNvPr id="20483" name="Rectangle 3"/>
          <p:cNvSpPr>
            <a:spLocks noGrp="1" noChangeArrowheads="1"/>
          </p:cNvSpPr>
          <p:nvPr>
            <p:ph type="body" sz="quarter" idx="10"/>
          </p:nvPr>
        </p:nvSpPr>
        <p:spPr>
          <a:prstGeom prst="rect">
            <a:avLst/>
          </a:prstGeom>
        </p:spPr>
        <p:txBody>
          <a:bodyPr/>
          <a:lstStyle/>
          <a:p>
            <a:pPr eaLnBrk="1" hangingPunct="1"/>
            <a:r>
              <a:rPr lang="es-ES" sz="2200" dirty="0">
                <a:latin typeface="Arial" charset="0"/>
              </a:rPr>
              <a:t>Cuando encontramos dos o mas clases que comparten </a:t>
            </a:r>
            <a:r>
              <a:rPr lang="es-ES" sz="2200" dirty="0" err="1">
                <a:latin typeface="Arial" charset="0"/>
              </a:rPr>
              <a:t>features</a:t>
            </a:r>
            <a:r>
              <a:rPr lang="es-ES" sz="2200" dirty="0">
                <a:latin typeface="Arial" charset="0"/>
              </a:rPr>
              <a:t> comunes, considerar abstraer esos </a:t>
            </a:r>
            <a:r>
              <a:rPr lang="es-ES" sz="2200" dirty="0" err="1">
                <a:latin typeface="Arial" charset="0"/>
              </a:rPr>
              <a:t>features</a:t>
            </a:r>
            <a:r>
              <a:rPr lang="es-ES" sz="2200" dirty="0">
                <a:latin typeface="Arial" charset="0"/>
              </a:rPr>
              <a:t> en una súper clase, ayudando a mejorar el diseño y eliminar código duplicado</a:t>
            </a:r>
          </a:p>
        </p:txBody>
      </p:sp>
      <p:sp>
        <p:nvSpPr>
          <p:cNvPr id="20485" name="AutoShape 5"/>
          <p:cNvSpPr>
            <a:spLocks noChangeArrowheads="1"/>
          </p:cNvSpPr>
          <p:nvPr/>
        </p:nvSpPr>
        <p:spPr bwMode="auto">
          <a:xfrm>
            <a:off x="5285699" y="3570174"/>
            <a:ext cx="914162"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pic>
        <p:nvPicPr>
          <p:cNvPr id="2" name="Picture 1"/>
          <p:cNvPicPr>
            <a:picLocks noChangeAspect="1"/>
          </p:cNvPicPr>
          <p:nvPr/>
        </p:nvPicPr>
        <p:blipFill>
          <a:blip r:embed="rId3"/>
          <a:stretch>
            <a:fillRect/>
          </a:stretch>
        </p:blipFill>
        <p:spPr>
          <a:xfrm>
            <a:off x="974574" y="2600208"/>
            <a:ext cx="4111776" cy="3179773"/>
          </a:xfrm>
          <a:prstGeom prst="rect">
            <a:avLst/>
          </a:prstGeom>
        </p:spPr>
      </p:pic>
      <p:pic>
        <p:nvPicPr>
          <p:cNvPr id="3" name="Picture 2"/>
          <p:cNvPicPr>
            <a:picLocks noChangeAspect="1"/>
          </p:cNvPicPr>
          <p:nvPr/>
        </p:nvPicPr>
        <p:blipFill>
          <a:blip r:embed="rId4"/>
          <a:stretch>
            <a:fillRect/>
          </a:stretch>
        </p:blipFill>
        <p:spPr>
          <a:xfrm>
            <a:off x="6399211" y="2600208"/>
            <a:ext cx="5268914" cy="3696879"/>
          </a:xfrm>
          <a:prstGeom prst="rect">
            <a:avLst/>
          </a:prstGeom>
        </p:spPr>
      </p:pic>
    </p:spTree>
    <p:extLst>
      <p:ext uri="{BB962C8B-B14F-4D97-AF65-F5344CB8AC3E}">
        <p14:creationId xmlns:p14="http://schemas.microsoft.com/office/powerpoint/2010/main" val="890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9922500" cy="2196807"/>
          </a:xfrm>
        </p:spPr>
        <p:txBody>
          <a:bodyPr/>
          <a:lstStyle/>
          <a:p>
            <a:r>
              <a:rPr lang="es-AR" dirty="0" err="1"/>
              <a:t>Code</a:t>
            </a:r>
            <a:r>
              <a:rPr lang="es-AR" dirty="0"/>
              <a:t> </a:t>
            </a:r>
            <a:r>
              <a:rPr lang="es-AR" dirty="0" err="1" smtClean="0"/>
              <a:t>Smells</a:t>
            </a:r>
            <a:r>
              <a:rPr lang="es-AR" dirty="0" smtClean="0"/>
              <a:t> </a:t>
            </a:r>
            <a:r>
              <a:rPr lang="es-AR" b="0" dirty="0" smtClean="0"/>
              <a:t>(código que apesta)</a:t>
            </a:r>
            <a:endParaRPr lang="es-AR" dirty="0"/>
          </a:p>
        </p:txBody>
      </p:sp>
    </p:spTree>
    <p:extLst>
      <p:ext uri="{BB962C8B-B14F-4D97-AF65-F5344CB8AC3E}">
        <p14:creationId xmlns:p14="http://schemas.microsoft.com/office/powerpoint/2010/main" val="32019632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19112" y="228600"/>
            <a:ext cx="11149013" cy="564257"/>
          </a:xfrm>
        </p:spPr>
        <p:txBody>
          <a:bodyPr/>
          <a:lstStyle/>
          <a:p>
            <a:pPr eaLnBrk="1" hangingPunct="1"/>
            <a:r>
              <a:rPr lang="en-US" sz="4000" dirty="0">
                <a:latin typeface="Arial" charset="0"/>
              </a:rPr>
              <a:t>8.  Form Template Method - Antes</a:t>
            </a:r>
          </a:p>
        </p:txBody>
      </p:sp>
      <p:sp>
        <p:nvSpPr>
          <p:cNvPr id="21507" name="Rectangle 3"/>
          <p:cNvSpPr>
            <a:spLocks noGrp="1" noChangeArrowheads="1"/>
          </p:cNvSpPr>
          <p:nvPr>
            <p:ph type="body" sz="quarter" idx="10"/>
          </p:nvPr>
        </p:nvSpPr>
        <p:spPr>
          <a:xfrm>
            <a:off x="519111" y="904873"/>
            <a:ext cx="11149013" cy="5181601"/>
          </a:xfrm>
          <a:prstGeom prst="rect">
            <a:avLst/>
          </a:prstGeom>
        </p:spPr>
        <p:txBody>
          <a:bodyPr/>
          <a:lstStyle/>
          <a:p>
            <a:pPr eaLnBrk="1" hangingPunct="1"/>
            <a:r>
              <a:rPr lang="es-ES" sz="2200" dirty="0">
                <a:solidFill>
                  <a:srgbClr val="000000">
                    <a:alpha val="99000"/>
                  </a:srgbClr>
                </a:solidFill>
                <a:latin typeface="Arial" charset="0"/>
              </a:rPr>
              <a:t>Cuando existen métodos en subclases que realizan los mismos pasos, pero hacen diferentes cosas en cada paso, crear métodos para los pasos y mantenerlos en la clase base, implementándolos en las subclases</a:t>
            </a:r>
          </a:p>
        </p:txBody>
      </p:sp>
      <p:pic>
        <p:nvPicPr>
          <p:cNvPr id="7" name="Picture 6"/>
          <p:cNvPicPr>
            <a:picLocks noChangeAspect="1"/>
          </p:cNvPicPr>
          <p:nvPr/>
        </p:nvPicPr>
        <p:blipFill>
          <a:blip r:embed="rId3"/>
          <a:stretch>
            <a:fillRect/>
          </a:stretch>
        </p:blipFill>
        <p:spPr>
          <a:xfrm>
            <a:off x="6093617" y="2119087"/>
            <a:ext cx="4577673" cy="4105747"/>
          </a:xfrm>
          <a:prstGeom prst="rect">
            <a:avLst/>
          </a:prstGeom>
        </p:spPr>
      </p:pic>
      <p:pic>
        <p:nvPicPr>
          <p:cNvPr id="9" name="Picture 8"/>
          <p:cNvPicPr>
            <a:picLocks noChangeAspect="1"/>
          </p:cNvPicPr>
          <p:nvPr/>
        </p:nvPicPr>
        <p:blipFill>
          <a:blip r:embed="rId4"/>
          <a:stretch>
            <a:fillRect/>
          </a:stretch>
        </p:blipFill>
        <p:spPr>
          <a:xfrm>
            <a:off x="198193" y="2119087"/>
            <a:ext cx="5031032" cy="4659890"/>
          </a:xfrm>
          <a:prstGeom prst="rect">
            <a:avLst/>
          </a:prstGeom>
        </p:spPr>
      </p:pic>
    </p:spTree>
    <p:extLst>
      <p:ext uri="{BB962C8B-B14F-4D97-AF65-F5344CB8AC3E}">
        <p14:creationId xmlns:p14="http://schemas.microsoft.com/office/powerpoint/2010/main" val="29733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23874" y="27340"/>
            <a:ext cx="11149013" cy="507831"/>
          </a:xfrm>
        </p:spPr>
        <p:txBody>
          <a:bodyPr/>
          <a:lstStyle/>
          <a:p>
            <a:pPr eaLnBrk="1" hangingPunct="1"/>
            <a:r>
              <a:rPr lang="en-US" sz="3600" dirty="0">
                <a:latin typeface="Arial" charset="0"/>
              </a:rPr>
              <a:t>Form Template Method - </a:t>
            </a:r>
            <a:r>
              <a:rPr lang="en-US" sz="3600" dirty="0" err="1">
                <a:latin typeface="Arial" charset="0"/>
              </a:rPr>
              <a:t>Refactorizado</a:t>
            </a:r>
            <a:endParaRPr lang="en-US" sz="3600" dirty="0">
              <a:latin typeface="Arial" charset="0"/>
            </a:endParaRPr>
          </a:p>
        </p:txBody>
      </p:sp>
      <p:sp>
        <p:nvSpPr>
          <p:cNvPr id="22533" name="Rectangle 61"/>
          <p:cNvSpPr>
            <a:spLocks noChangeArrowheads="1"/>
          </p:cNvSpPr>
          <p:nvPr/>
        </p:nvSpPr>
        <p:spPr bwMode="auto">
          <a:xfrm>
            <a:off x="101574" y="990600"/>
            <a:ext cx="11985678" cy="5715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3" name="Picture 2"/>
          <p:cNvPicPr>
            <a:picLocks noChangeAspect="1"/>
          </p:cNvPicPr>
          <p:nvPr/>
        </p:nvPicPr>
        <p:blipFill>
          <a:blip r:embed="rId3"/>
          <a:stretch>
            <a:fillRect/>
          </a:stretch>
        </p:blipFill>
        <p:spPr>
          <a:xfrm>
            <a:off x="8045555" y="857944"/>
            <a:ext cx="4292797" cy="4452868"/>
          </a:xfrm>
          <a:prstGeom prst="rect">
            <a:avLst/>
          </a:prstGeom>
        </p:spPr>
      </p:pic>
      <p:pic>
        <p:nvPicPr>
          <p:cNvPr id="5" name="Picture 4"/>
          <p:cNvPicPr>
            <a:picLocks noChangeAspect="1"/>
          </p:cNvPicPr>
          <p:nvPr/>
        </p:nvPicPr>
        <p:blipFill>
          <a:blip r:embed="rId4"/>
          <a:stretch>
            <a:fillRect/>
          </a:stretch>
        </p:blipFill>
        <p:spPr>
          <a:xfrm>
            <a:off x="3762269" y="857944"/>
            <a:ext cx="4283286" cy="4310310"/>
          </a:xfrm>
          <a:prstGeom prst="rect">
            <a:avLst/>
          </a:prstGeom>
        </p:spPr>
      </p:pic>
      <p:pic>
        <p:nvPicPr>
          <p:cNvPr id="4" name="Picture 3"/>
          <p:cNvPicPr>
            <a:picLocks noChangeAspect="1"/>
          </p:cNvPicPr>
          <p:nvPr/>
        </p:nvPicPr>
        <p:blipFill>
          <a:blip r:embed="rId5"/>
          <a:stretch>
            <a:fillRect/>
          </a:stretch>
        </p:blipFill>
        <p:spPr>
          <a:xfrm>
            <a:off x="101574" y="697279"/>
            <a:ext cx="3660695" cy="1995630"/>
          </a:xfrm>
          <a:prstGeom prst="rect">
            <a:avLst/>
          </a:prstGeom>
        </p:spPr>
      </p:pic>
    </p:spTree>
    <p:extLst>
      <p:ext uri="{BB962C8B-B14F-4D97-AF65-F5344CB8AC3E}">
        <p14:creationId xmlns:p14="http://schemas.microsoft.com/office/powerpoint/2010/main" val="392753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19112" y="228600"/>
            <a:ext cx="11149013" cy="761747"/>
          </a:xfrm>
        </p:spPr>
        <p:txBody>
          <a:bodyPr/>
          <a:lstStyle/>
          <a:p>
            <a:pPr eaLnBrk="1" hangingPunct="1"/>
            <a:r>
              <a:rPr lang="en-US" sz="3600" dirty="0">
                <a:latin typeface="Arial" charset="0"/>
              </a:rPr>
              <a:t>9. Move Method</a:t>
            </a:r>
          </a:p>
        </p:txBody>
      </p:sp>
      <p:sp>
        <p:nvSpPr>
          <p:cNvPr id="23555" name="Rectangle 3"/>
          <p:cNvSpPr>
            <a:spLocks noGrp="1" noChangeArrowheads="1"/>
          </p:cNvSpPr>
          <p:nvPr>
            <p:ph type="body" sz="quarter" idx="10"/>
          </p:nvPr>
        </p:nvSpPr>
        <p:spPr>
          <a:xfrm>
            <a:off x="519112" y="809623"/>
            <a:ext cx="11149013" cy="5181601"/>
          </a:xfrm>
          <a:prstGeom prst="rect">
            <a:avLst/>
          </a:prstGeom>
        </p:spPr>
        <p:txBody>
          <a:bodyPr/>
          <a:lstStyle/>
          <a:p>
            <a:pPr eaLnBrk="1" hangingPunct="1"/>
            <a:r>
              <a:rPr lang="es-ES" sz="2200" dirty="0">
                <a:latin typeface="Arial" charset="0"/>
              </a:rPr>
              <a:t>Si un método en una clase, usa o es usado por otra clase mas que en la que esta definida, moverlo a la otra clase, haciendo que el diseño sea mas cohesivo y menos acoplado</a:t>
            </a:r>
          </a:p>
        </p:txBody>
      </p:sp>
      <p:pic>
        <p:nvPicPr>
          <p:cNvPr id="2" name="Picture 1"/>
          <p:cNvPicPr>
            <a:picLocks noChangeAspect="1"/>
          </p:cNvPicPr>
          <p:nvPr/>
        </p:nvPicPr>
        <p:blipFill>
          <a:blip r:embed="rId3"/>
          <a:stretch>
            <a:fillRect/>
          </a:stretch>
        </p:blipFill>
        <p:spPr>
          <a:xfrm>
            <a:off x="150241" y="1571370"/>
            <a:ext cx="5934794" cy="3705480"/>
          </a:xfrm>
          <a:prstGeom prst="rect">
            <a:avLst/>
          </a:prstGeom>
        </p:spPr>
      </p:pic>
      <p:sp>
        <p:nvSpPr>
          <p:cNvPr id="7" name="AutoShape 5"/>
          <p:cNvSpPr>
            <a:spLocks noChangeArrowheads="1"/>
          </p:cNvSpPr>
          <p:nvPr/>
        </p:nvSpPr>
        <p:spPr bwMode="auto">
          <a:xfrm>
            <a:off x="5750723" y="3894026"/>
            <a:ext cx="914162"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pic>
        <p:nvPicPr>
          <p:cNvPr id="3" name="Picture 2"/>
          <p:cNvPicPr>
            <a:picLocks noChangeAspect="1"/>
          </p:cNvPicPr>
          <p:nvPr/>
        </p:nvPicPr>
        <p:blipFill>
          <a:blip r:embed="rId4"/>
          <a:stretch>
            <a:fillRect/>
          </a:stretch>
        </p:blipFill>
        <p:spPr>
          <a:xfrm>
            <a:off x="6838834" y="1571370"/>
            <a:ext cx="5477301" cy="3286380"/>
          </a:xfrm>
          <a:prstGeom prst="rect">
            <a:avLst/>
          </a:prstGeom>
        </p:spPr>
      </p:pic>
    </p:spTree>
    <p:extLst>
      <p:ext uri="{BB962C8B-B14F-4D97-AF65-F5344CB8AC3E}">
        <p14:creationId xmlns:p14="http://schemas.microsoft.com/office/powerpoint/2010/main" val="373829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Arial" charset="0"/>
              </a:rPr>
              <a:t>10.  Introduce Null Object</a:t>
            </a:r>
          </a:p>
        </p:txBody>
      </p:sp>
      <p:sp>
        <p:nvSpPr>
          <p:cNvPr id="25603" name="Rectangle 3"/>
          <p:cNvSpPr>
            <a:spLocks noGrp="1" noChangeArrowheads="1"/>
          </p:cNvSpPr>
          <p:nvPr>
            <p:ph type="body" sz="quarter" idx="10"/>
          </p:nvPr>
        </p:nvSpPr>
        <p:spPr>
          <a:prstGeom prst="rect">
            <a:avLst/>
          </a:prstGeom>
        </p:spPr>
        <p:txBody>
          <a:bodyPr/>
          <a:lstStyle/>
          <a:p>
            <a:pPr eaLnBrk="1" hangingPunct="1"/>
            <a:r>
              <a:rPr lang="es-ES" sz="2200" dirty="0">
                <a:latin typeface="Arial" charset="0"/>
              </a:rPr>
              <a:t>Utilizar </a:t>
            </a:r>
            <a:r>
              <a:rPr lang="es-ES" sz="2200" dirty="0" err="1">
                <a:latin typeface="Arial" charset="0"/>
              </a:rPr>
              <a:t>Null</a:t>
            </a:r>
            <a:r>
              <a:rPr lang="es-ES" sz="2200" dirty="0">
                <a:latin typeface="Arial" charset="0"/>
              </a:rPr>
              <a:t> </a:t>
            </a:r>
            <a:r>
              <a:rPr lang="es-ES" sz="2200" dirty="0" err="1">
                <a:latin typeface="Arial" charset="0"/>
              </a:rPr>
              <a:t>Object</a:t>
            </a:r>
            <a:r>
              <a:rPr lang="es-ES" sz="2200" dirty="0">
                <a:latin typeface="Arial" charset="0"/>
              </a:rPr>
              <a:t> para mejorar el manejo de nulos</a:t>
            </a:r>
          </a:p>
        </p:txBody>
      </p:sp>
      <p:sp>
        <p:nvSpPr>
          <p:cNvPr id="25605" name="AutoShape 9"/>
          <p:cNvSpPr>
            <a:spLocks noChangeArrowheads="1"/>
          </p:cNvSpPr>
          <p:nvPr/>
        </p:nvSpPr>
        <p:spPr bwMode="auto">
          <a:xfrm>
            <a:off x="5281824" y="2781300"/>
            <a:ext cx="914162"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pic>
        <p:nvPicPr>
          <p:cNvPr id="2" name="Picture 1"/>
          <p:cNvPicPr>
            <a:picLocks noChangeAspect="1"/>
          </p:cNvPicPr>
          <p:nvPr/>
        </p:nvPicPr>
        <p:blipFill>
          <a:blip r:embed="rId3"/>
          <a:stretch>
            <a:fillRect/>
          </a:stretch>
        </p:blipFill>
        <p:spPr>
          <a:xfrm>
            <a:off x="711015" y="2109703"/>
            <a:ext cx="4299917" cy="2167022"/>
          </a:xfrm>
          <a:prstGeom prst="rect">
            <a:avLst/>
          </a:prstGeom>
        </p:spPr>
      </p:pic>
      <p:pic>
        <p:nvPicPr>
          <p:cNvPr id="3" name="Picture 2"/>
          <p:cNvPicPr>
            <a:picLocks noChangeAspect="1"/>
          </p:cNvPicPr>
          <p:nvPr/>
        </p:nvPicPr>
        <p:blipFill>
          <a:blip r:embed="rId4"/>
          <a:stretch>
            <a:fillRect/>
          </a:stretch>
        </p:blipFill>
        <p:spPr>
          <a:xfrm>
            <a:off x="6718049" y="1923939"/>
            <a:ext cx="5368146" cy="4172061"/>
          </a:xfrm>
          <a:prstGeom prst="rect">
            <a:avLst/>
          </a:prstGeom>
        </p:spPr>
      </p:pic>
    </p:spTree>
    <p:extLst>
      <p:ext uri="{BB962C8B-B14F-4D97-AF65-F5344CB8AC3E}">
        <p14:creationId xmlns:p14="http://schemas.microsoft.com/office/powerpoint/2010/main" val="42775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4000">
                <a:latin typeface="Arial" charset="0"/>
              </a:rPr>
              <a:t>11.  Replace Error Code with Exception</a:t>
            </a:r>
          </a:p>
        </p:txBody>
      </p:sp>
      <p:sp>
        <p:nvSpPr>
          <p:cNvPr id="26627" name="Rectangle 3"/>
          <p:cNvSpPr>
            <a:spLocks noGrp="1" noChangeArrowheads="1"/>
          </p:cNvSpPr>
          <p:nvPr>
            <p:ph type="body" sz="quarter" idx="10"/>
          </p:nvPr>
        </p:nvSpPr>
        <p:spPr>
          <a:prstGeom prst="rect">
            <a:avLst/>
          </a:prstGeom>
        </p:spPr>
        <p:txBody>
          <a:bodyPr/>
          <a:lstStyle/>
          <a:p>
            <a:pPr eaLnBrk="1" hangingPunct="1"/>
            <a:r>
              <a:rPr lang="es-ES" sz="2200" dirty="0">
                <a:latin typeface="Arial" charset="0"/>
              </a:rPr>
              <a:t>Si un método retorna un código de error especial para indicar un error, esto puede ser reemplazado con una </a:t>
            </a:r>
            <a:r>
              <a:rPr lang="es-ES" sz="2200" dirty="0" err="1">
                <a:latin typeface="Arial" charset="0"/>
              </a:rPr>
              <a:t>Exception</a:t>
            </a:r>
            <a:r>
              <a:rPr lang="es-ES" sz="2200" dirty="0">
                <a:latin typeface="Arial" charset="0"/>
              </a:rPr>
              <a:t>.</a:t>
            </a:r>
          </a:p>
          <a:p>
            <a:pPr eaLnBrk="1" hangingPunct="1"/>
            <a:endParaRPr lang="es-ES" sz="2400" dirty="0">
              <a:latin typeface="Arial" charset="0"/>
            </a:endParaRPr>
          </a:p>
        </p:txBody>
      </p:sp>
      <p:sp>
        <p:nvSpPr>
          <p:cNvPr id="26629" name="AutoShape 5"/>
          <p:cNvSpPr>
            <a:spLocks noChangeArrowheads="1"/>
          </p:cNvSpPr>
          <p:nvPr/>
        </p:nvSpPr>
        <p:spPr bwMode="auto">
          <a:xfrm>
            <a:off x="4338929" y="3352800"/>
            <a:ext cx="914162"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pic>
        <p:nvPicPr>
          <p:cNvPr id="4" name="Picture 3"/>
          <p:cNvPicPr>
            <a:picLocks noChangeAspect="1"/>
          </p:cNvPicPr>
          <p:nvPr/>
        </p:nvPicPr>
        <p:blipFill>
          <a:blip r:embed="rId3"/>
          <a:stretch>
            <a:fillRect/>
          </a:stretch>
        </p:blipFill>
        <p:spPr>
          <a:xfrm>
            <a:off x="347517" y="2352570"/>
            <a:ext cx="3723360" cy="2686260"/>
          </a:xfrm>
          <a:prstGeom prst="rect">
            <a:avLst/>
          </a:prstGeom>
        </p:spPr>
      </p:pic>
      <p:pic>
        <p:nvPicPr>
          <p:cNvPr id="5" name="Picture 4"/>
          <p:cNvPicPr>
            <a:picLocks noChangeAspect="1"/>
          </p:cNvPicPr>
          <p:nvPr/>
        </p:nvPicPr>
        <p:blipFill>
          <a:blip r:embed="rId4"/>
          <a:stretch>
            <a:fillRect/>
          </a:stretch>
        </p:blipFill>
        <p:spPr>
          <a:xfrm>
            <a:off x="5959901" y="2352570"/>
            <a:ext cx="5866422" cy="2457555"/>
          </a:xfrm>
          <a:prstGeom prst="rect">
            <a:avLst/>
          </a:prstGeom>
        </p:spPr>
      </p:pic>
    </p:spTree>
    <p:extLst>
      <p:ext uri="{BB962C8B-B14F-4D97-AF65-F5344CB8AC3E}">
        <p14:creationId xmlns:p14="http://schemas.microsoft.com/office/powerpoint/2010/main" val="212130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9159" y="2443043"/>
            <a:ext cx="5465383" cy="2709982"/>
          </a:xfrm>
          <a:prstGeom prst="rect">
            <a:avLst/>
          </a:prstGeom>
        </p:spPr>
      </p:pic>
      <p:sp>
        <p:nvSpPr>
          <p:cNvPr id="27650" name="Rectangle 2"/>
          <p:cNvSpPr>
            <a:spLocks noGrp="1" noChangeArrowheads="1"/>
          </p:cNvSpPr>
          <p:nvPr>
            <p:ph type="title"/>
          </p:nvPr>
        </p:nvSpPr>
        <p:spPr/>
        <p:txBody>
          <a:bodyPr/>
          <a:lstStyle/>
          <a:p>
            <a:pPr eaLnBrk="1" hangingPunct="1"/>
            <a:r>
              <a:rPr lang="en-US" sz="4000">
                <a:latin typeface="Arial" charset="0"/>
              </a:rPr>
              <a:t>12.  Replace Exception with Test</a:t>
            </a:r>
          </a:p>
        </p:txBody>
      </p:sp>
      <p:sp>
        <p:nvSpPr>
          <p:cNvPr id="27651" name="Rectangle 3"/>
          <p:cNvSpPr>
            <a:spLocks noGrp="1" noChangeArrowheads="1"/>
          </p:cNvSpPr>
          <p:nvPr>
            <p:ph type="body" sz="quarter" idx="10"/>
          </p:nvPr>
        </p:nvSpPr>
        <p:spPr>
          <a:prstGeom prst="rect">
            <a:avLst/>
          </a:prstGeom>
        </p:spPr>
        <p:txBody>
          <a:bodyPr/>
          <a:lstStyle/>
          <a:p>
            <a:pPr eaLnBrk="1" hangingPunct="1"/>
            <a:r>
              <a:rPr lang="es-ES" sz="2200" dirty="0">
                <a:latin typeface="Arial" charset="0"/>
              </a:rPr>
              <a:t>Si estamos capturando una </a:t>
            </a:r>
            <a:r>
              <a:rPr lang="es-ES" sz="2200" dirty="0" err="1">
                <a:latin typeface="Arial" charset="0"/>
              </a:rPr>
              <a:t>Exception</a:t>
            </a:r>
            <a:r>
              <a:rPr lang="es-ES" sz="2200" dirty="0">
                <a:latin typeface="Arial" charset="0"/>
              </a:rPr>
              <a:t> que puede ser manejada con un </a:t>
            </a:r>
            <a:r>
              <a:rPr lang="es-ES" sz="2200" dirty="0" err="1">
                <a:latin typeface="Arial" charset="0"/>
              </a:rPr>
              <a:t>if-statement</a:t>
            </a:r>
            <a:r>
              <a:rPr lang="es-ES" sz="2200" dirty="0">
                <a:latin typeface="Arial" charset="0"/>
              </a:rPr>
              <a:t>, es preferible utilizarlo en lugar de la </a:t>
            </a:r>
            <a:r>
              <a:rPr lang="es-ES" sz="2200" dirty="0" err="1">
                <a:latin typeface="Arial" charset="0"/>
              </a:rPr>
              <a:t>Exception</a:t>
            </a:r>
            <a:r>
              <a:rPr lang="es-ES" sz="2200" dirty="0">
                <a:latin typeface="Arial" charset="0"/>
              </a:rPr>
              <a:t>.</a:t>
            </a:r>
          </a:p>
        </p:txBody>
      </p:sp>
      <p:sp>
        <p:nvSpPr>
          <p:cNvPr id="27653" name="AutoShape 5"/>
          <p:cNvSpPr>
            <a:spLocks noChangeArrowheads="1"/>
          </p:cNvSpPr>
          <p:nvPr/>
        </p:nvSpPr>
        <p:spPr bwMode="auto">
          <a:xfrm>
            <a:off x="5563119" y="3429000"/>
            <a:ext cx="914162"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pic>
        <p:nvPicPr>
          <p:cNvPr id="3" name="Picture 2"/>
          <p:cNvPicPr>
            <a:picLocks noChangeAspect="1"/>
          </p:cNvPicPr>
          <p:nvPr/>
        </p:nvPicPr>
        <p:blipFill>
          <a:blip r:embed="rId4"/>
          <a:stretch>
            <a:fillRect/>
          </a:stretch>
        </p:blipFill>
        <p:spPr>
          <a:xfrm>
            <a:off x="6708521" y="2443042"/>
            <a:ext cx="5369182" cy="1366957"/>
          </a:xfrm>
          <a:prstGeom prst="rect">
            <a:avLst/>
          </a:prstGeom>
        </p:spPr>
      </p:pic>
    </p:spTree>
    <p:extLst>
      <p:ext uri="{BB962C8B-B14F-4D97-AF65-F5344CB8AC3E}">
        <p14:creationId xmlns:p14="http://schemas.microsoft.com/office/powerpoint/2010/main" val="168165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6293" y="1980769"/>
            <a:ext cx="5746703" cy="2791256"/>
          </a:xfrm>
          <a:prstGeom prst="rect">
            <a:avLst/>
          </a:prstGeom>
        </p:spPr>
      </p:pic>
      <p:sp>
        <p:nvSpPr>
          <p:cNvPr id="28674" name="Rectangle 2"/>
          <p:cNvSpPr>
            <a:spLocks noGrp="1" noChangeArrowheads="1"/>
          </p:cNvSpPr>
          <p:nvPr>
            <p:ph type="title"/>
          </p:nvPr>
        </p:nvSpPr>
        <p:spPr/>
        <p:txBody>
          <a:bodyPr/>
          <a:lstStyle/>
          <a:p>
            <a:pPr eaLnBrk="1" hangingPunct="1"/>
            <a:r>
              <a:rPr lang="en-US" sz="4000">
                <a:latin typeface="Arial" charset="0"/>
              </a:rPr>
              <a:t>13.  Nested Conditional with Guard</a:t>
            </a:r>
          </a:p>
        </p:txBody>
      </p:sp>
      <p:sp>
        <p:nvSpPr>
          <p:cNvPr id="28675" name="Rectangle 3"/>
          <p:cNvSpPr>
            <a:spLocks noGrp="1" noChangeArrowheads="1"/>
          </p:cNvSpPr>
          <p:nvPr>
            <p:ph type="body" sz="quarter" idx="10"/>
          </p:nvPr>
        </p:nvSpPr>
        <p:spPr>
          <a:xfrm>
            <a:off x="519112" y="894987"/>
            <a:ext cx="11149013" cy="5734413"/>
          </a:xfrm>
          <a:prstGeom prst="rect">
            <a:avLst/>
          </a:prstGeom>
        </p:spPr>
        <p:txBody>
          <a:bodyPr/>
          <a:lstStyle/>
          <a:p>
            <a:pPr eaLnBrk="1" hangingPunct="1"/>
            <a:r>
              <a:rPr lang="es-ES" sz="2200" dirty="0">
                <a:latin typeface="Arial" charset="0"/>
              </a:rPr>
              <a:t>Si un método tiene un comportamiento condicional que no muestra claramente como esta tomando las decisiones y cual es el </a:t>
            </a:r>
            <a:r>
              <a:rPr lang="es-ES" sz="2200" dirty="0" err="1">
                <a:latin typeface="Arial" charset="0"/>
              </a:rPr>
              <a:t>path</a:t>
            </a:r>
            <a:r>
              <a:rPr lang="es-ES" sz="2200" dirty="0">
                <a:latin typeface="Arial" charset="0"/>
              </a:rPr>
              <a:t> que sigue una ejecución, usar </a:t>
            </a:r>
            <a:r>
              <a:rPr lang="es-ES" sz="2200" dirty="0" err="1">
                <a:latin typeface="Arial" charset="0"/>
              </a:rPr>
              <a:t>Guard</a:t>
            </a:r>
            <a:r>
              <a:rPr lang="es-ES" sz="2200" dirty="0">
                <a:latin typeface="Arial" charset="0"/>
              </a:rPr>
              <a:t> </a:t>
            </a:r>
            <a:r>
              <a:rPr lang="es-ES" sz="2200" dirty="0" err="1">
                <a:latin typeface="Arial" charset="0"/>
              </a:rPr>
              <a:t>Clauses</a:t>
            </a:r>
            <a:r>
              <a:rPr lang="es-ES" sz="2200" dirty="0">
                <a:latin typeface="Arial" charset="0"/>
              </a:rPr>
              <a:t> para mejorar el entendimiento del flujo.</a:t>
            </a:r>
          </a:p>
          <a:p>
            <a:pPr eaLnBrk="1" hangingPunct="1"/>
            <a:endParaRPr lang="es-ES" sz="2000" dirty="0">
              <a:solidFill>
                <a:srgbClr val="000000">
                  <a:alpha val="99000"/>
                </a:srgbClr>
              </a:solidFill>
              <a:latin typeface="Arial" charset="0"/>
            </a:endParaRPr>
          </a:p>
        </p:txBody>
      </p:sp>
      <p:pic>
        <p:nvPicPr>
          <p:cNvPr id="3" name="Picture 2"/>
          <p:cNvPicPr>
            <a:picLocks noChangeAspect="1"/>
          </p:cNvPicPr>
          <p:nvPr/>
        </p:nvPicPr>
        <p:blipFill>
          <a:blip r:embed="rId4"/>
          <a:stretch>
            <a:fillRect/>
          </a:stretch>
        </p:blipFill>
        <p:spPr>
          <a:xfrm>
            <a:off x="6093618" y="2218712"/>
            <a:ext cx="6157149" cy="1543481"/>
          </a:xfrm>
          <a:prstGeom prst="rect">
            <a:avLst/>
          </a:prstGeom>
        </p:spPr>
      </p:pic>
      <p:sp>
        <p:nvSpPr>
          <p:cNvPr id="4" name="Circular Arrow 3"/>
          <p:cNvSpPr/>
          <p:nvPr/>
        </p:nvSpPr>
        <p:spPr bwMode="auto">
          <a:xfrm flipV="1">
            <a:off x="5495925" y="2890384"/>
            <a:ext cx="2705100" cy="2548028"/>
          </a:xfrm>
          <a:prstGeom prst="circular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718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z="4000">
                <a:latin typeface="Arial" charset="0"/>
              </a:rPr>
              <a:t>14.  Replace Parameter with Explicit Method</a:t>
            </a:r>
          </a:p>
        </p:txBody>
      </p:sp>
      <p:sp>
        <p:nvSpPr>
          <p:cNvPr id="29699" name="Rectangle 3"/>
          <p:cNvSpPr>
            <a:spLocks noGrp="1" noChangeArrowheads="1"/>
          </p:cNvSpPr>
          <p:nvPr>
            <p:ph type="body" sz="quarter" idx="10"/>
          </p:nvPr>
        </p:nvSpPr>
        <p:spPr>
          <a:xfrm>
            <a:off x="519112" y="1133473"/>
            <a:ext cx="11149013" cy="5181601"/>
          </a:xfrm>
          <a:prstGeom prst="rect">
            <a:avLst/>
          </a:prstGeom>
        </p:spPr>
        <p:txBody>
          <a:bodyPr/>
          <a:lstStyle/>
          <a:p>
            <a:pPr eaLnBrk="1" hangingPunct="1"/>
            <a:r>
              <a:rPr lang="es-ES" sz="2200" dirty="0" smtClean="0">
                <a:latin typeface="Arial" charset="0"/>
              </a:rPr>
              <a:t>Si un método realiza diferentes pasos dependiendo de los valores de los parámetros, </a:t>
            </a:r>
            <a:r>
              <a:rPr lang="es-ES" sz="2200" dirty="0" err="1" smtClean="0">
                <a:latin typeface="Arial" charset="0"/>
              </a:rPr>
              <a:t>refactorizar</a:t>
            </a:r>
            <a:r>
              <a:rPr lang="es-ES" sz="2200" dirty="0" smtClean="0">
                <a:latin typeface="Arial" charset="0"/>
              </a:rPr>
              <a:t> en diferentes métodos cada uno para el parámetro correspondiente.</a:t>
            </a:r>
          </a:p>
          <a:p>
            <a:pPr eaLnBrk="1" hangingPunct="1"/>
            <a:endParaRPr lang="es-ES" sz="2000" dirty="0">
              <a:latin typeface="Arial" charset="0"/>
            </a:endParaRPr>
          </a:p>
        </p:txBody>
      </p:sp>
      <p:sp>
        <p:nvSpPr>
          <p:cNvPr id="29701" name="AutoShape 5"/>
          <p:cNvSpPr>
            <a:spLocks noChangeArrowheads="1"/>
          </p:cNvSpPr>
          <p:nvPr/>
        </p:nvSpPr>
        <p:spPr bwMode="auto">
          <a:xfrm>
            <a:off x="5066016" y="3133989"/>
            <a:ext cx="1296684"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sp>
        <p:nvSpPr>
          <p:cNvPr id="29702" name="Rectangle 6"/>
          <p:cNvSpPr>
            <a:spLocks noChangeArrowheads="1"/>
          </p:cNvSpPr>
          <p:nvPr/>
        </p:nvSpPr>
        <p:spPr bwMode="auto">
          <a:xfrm>
            <a:off x="6500707" y="3048000"/>
            <a:ext cx="4773956" cy="2362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dirty="0">
              <a:solidFill>
                <a:srgbClr val="000000"/>
              </a:solidFill>
            </a:endParaRPr>
          </a:p>
        </p:txBody>
      </p:sp>
      <p:pic>
        <p:nvPicPr>
          <p:cNvPr id="3" name="Picture 2"/>
          <p:cNvPicPr>
            <a:picLocks noChangeAspect="1"/>
          </p:cNvPicPr>
          <p:nvPr/>
        </p:nvPicPr>
        <p:blipFill>
          <a:blip r:embed="rId3"/>
          <a:stretch>
            <a:fillRect/>
          </a:stretch>
        </p:blipFill>
        <p:spPr>
          <a:xfrm>
            <a:off x="7013175" y="1886168"/>
            <a:ext cx="3761292" cy="2495643"/>
          </a:xfrm>
          <a:prstGeom prst="rect">
            <a:avLst/>
          </a:prstGeom>
        </p:spPr>
      </p:pic>
      <p:pic>
        <p:nvPicPr>
          <p:cNvPr id="4" name="Picture 3"/>
          <p:cNvPicPr>
            <a:picLocks noChangeAspect="1"/>
          </p:cNvPicPr>
          <p:nvPr/>
        </p:nvPicPr>
        <p:blipFill>
          <a:blip r:embed="rId4"/>
          <a:stretch>
            <a:fillRect/>
          </a:stretch>
        </p:blipFill>
        <p:spPr>
          <a:xfrm>
            <a:off x="191914" y="1886168"/>
            <a:ext cx="4937549" cy="2819181"/>
          </a:xfrm>
          <a:prstGeom prst="rect">
            <a:avLst/>
          </a:prstGeom>
        </p:spPr>
      </p:pic>
    </p:spTree>
    <p:extLst>
      <p:ext uri="{BB962C8B-B14F-4D97-AF65-F5344CB8AC3E}">
        <p14:creationId xmlns:p14="http://schemas.microsoft.com/office/powerpoint/2010/main" val="194892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Arial" charset="0"/>
              </a:rPr>
              <a:t>15.  Replace Temp with Query</a:t>
            </a:r>
          </a:p>
        </p:txBody>
      </p:sp>
      <p:sp>
        <p:nvSpPr>
          <p:cNvPr id="30723" name="Rectangle 3"/>
          <p:cNvSpPr>
            <a:spLocks noGrp="1" noChangeArrowheads="1"/>
          </p:cNvSpPr>
          <p:nvPr>
            <p:ph type="body" sz="quarter" idx="10"/>
          </p:nvPr>
        </p:nvSpPr>
        <p:spPr>
          <a:xfrm>
            <a:off x="519112" y="1076323"/>
            <a:ext cx="11149013" cy="5181601"/>
          </a:xfrm>
          <a:prstGeom prst="rect">
            <a:avLst/>
          </a:prstGeom>
        </p:spPr>
        <p:txBody>
          <a:bodyPr/>
          <a:lstStyle/>
          <a:p>
            <a:pPr eaLnBrk="1" hangingPunct="1"/>
            <a:r>
              <a:rPr lang="es-ES" sz="2200" dirty="0">
                <a:latin typeface="Arial" charset="0"/>
              </a:rPr>
              <a:t>Si se utiliza una variable temporal para mantener el resultado de una expresión, se puede </a:t>
            </a:r>
            <a:r>
              <a:rPr lang="es-ES" sz="2200" dirty="0" err="1">
                <a:latin typeface="Arial" charset="0"/>
              </a:rPr>
              <a:t>refactorizar</a:t>
            </a:r>
            <a:r>
              <a:rPr lang="es-ES" sz="2200" dirty="0">
                <a:latin typeface="Arial" charset="0"/>
              </a:rPr>
              <a:t> extrayendo la expresión en un método y remplazando todas las referencias a esa variable con el nuevo método.</a:t>
            </a:r>
          </a:p>
          <a:p>
            <a:pPr eaLnBrk="1" hangingPunct="1"/>
            <a:endParaRPr lang="es-ES" sz="2000" dirty="0">
              <a:latin typeface="Arial" charset="0"/>
            </a:endParaRPr>
          </a:p>
        </p:txBody>
      </p:sp>
      <p:pic>
        <p:nvPicPr>
          <p:cNvPr id="2" name="Picture 1"/>
          <p:cNvPicPr>
            <a:picLocks noChangeAspect="1"/>
          </p:cNvPicPr>
          <p:nvPr/>
        </p:nvPicPr>
        <p:blipFill>
          <a:blip r:embed="rId3"/>
          <a:stretch>
            <a:fillRect/>
          </a:stretch>
        </p:blipFill>
        <p:spPr>
          <a:xfrm>
            <a:off x="317278" y="2214423"/>
            <a:ext cx="4803488" cy="3014802"/>
          </a:xfrm>
          <a:prstGeom prst="rect">
            <a:avLst/>
          </a:prstGeom>
        </p:spPr>
      </p:pic>
      <p:pic>
        <p:nvPicPr>
          <p:cNvPr id="3" name="Picture 2"/>
          <p:cNvPicPr>
            <a:picLocks noChangeAspect="1"/>
          </p:cNvPicPr>
          <p:nvPr/>
        </p:nvPicPr>
        <p:blipFill>
          <a:blip r:embed="rId4"/>
          <a:stretch>
            <a:fillRect/>
          </a:stretch>
        </p:blipFill>
        <p:spPr>
          <a:xfrm>
            <a:off x="6951703" y="2214423"/>
            <a:ext cx="3630572" cy="3219564"/>
          </a:xfrm>
          <a:prstGeom prst="rect">
            <a:avLst/>
          </a:prstGeom>
        </p:spPr>
      </p:pic>
      <p:sp>
        <p:nvSpPr>
          <p:cNvPr id="4" name="Right Arrow 3"/>
          <p:cNvSpPr/>
          <p:nvPr/>
        </p:nvSpPr>
        <p:spPr bwMode="auto">
          <a:xfrm>
            <a:off x="5120766" y="3543300"/>
            <a:ext cx="1670559" cy="609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AR"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741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Arial" charset="0"/>
              </a:rPr>
              <a:t>16. Rename Variable or Method</a:t>
            </a:r>
          </a:p>
        </p:txBody>
      </p:sp>
      <p:sp>
        <p:nvSpPr>
          <p:cNvPr id="31747" name="Rectangle 3"/>
          <p:cNvSpPr>
            <a:spLocks noGrp="1" noChangeArrowheads="1"/>
          </p:cNvSpPr>
          <p:nvPr>
            <p:ph type="body" sz="quarter" idx="10"/>
          </p:nvPr>
        </p:nvSpPr>
        <p:spPr>
          <a:prstGeom prst="rect">
            <a:avLst/>
          </a:prstGeom>
        </p:spPr>
        <p:txBody>
          <a:bodyPr/>
          <a:lstStyle/>
          <a:p>
            <a:pPr eaLnBrk="1" hangingPunct="1"/>
            <a:r>
              <a:rPr lang="es-ES" sz="2200" dirty="0">
                <a:latin typeface="Arial" charset="0"/>
              </a:rPr>
              <a:t>Uno de los mas simples y que mas se repiten, pero </a:t>
            </a:r>
            <a:r>
              <a:rPr lang="es-ES" sz="2200" dirty="0" err="1">
                <a:latin typeface="Arial" charset="0"/>
              </a:rPr>
              <a:t>tambien</a:t>
            </a:r>
            <a:r>
              <a:rPr lang="es-ES" sz="2200" dirty="0">
                <a:latin typeface="Arial" charset="0"/>
              </a:rPr>
              <a:t> de los mas útiles. Si el nombre de un </a:t>
            </a:r>
            <a:r>
              <a:rPr lang="es-ES" sz="2200" dirty="0" err="1">
                <a:latin typeface="Arial" charset="0"/>
              </a:rPr>
              <a:t>metodo</a:t>
            </a:r>
            <a:r>
              <a:rPr lang="es-ES" sz="2200" dirty="0">
                <a:latin typeface="Arial" charset="0"/>
              </a:rPr>
              <a:t> o variable no revela su </a:t>
            </a:r>
            <a:r>
              <a:rPr lang="es-ES" sz="2200" dirty="0" err="1">
                <a:latin typeface="Arial" charset="0"/>
              </a:rPr>
              <a:t>proposito</a:t>
            </a:r>
            <a:r>
              <a:rPr lang="es-ES" sz="2200" dirty="0">
                <a:latin typeface="Arial" charset="0"/>
              </a:rPr>
              <a:t>, cambiarlo para que si lo haga.</a:t>
            </a:r>
          </a:p>
        </p:txBody>
      </p:sp>
      <p:sp>
        <p:nvSpPr>
          <p:cNvPr id="31748" name="Rectangle 4"/>
          <p:cNvSpPr>
            <a:spLocks noChangeArrowheads="1"/>
          </p:cNvSpPr>
          <p:nvPr/>
        </p:nvSpPr>
        <p:spPr bwMode="auto">
          <a:xfrm>
            <a:off x="777690" y="2438400"/>
            <a:ext cx="4266089" cy="2286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US" dirty="0">
                <a:solidFill>
                  <a:srgbClr val="000000"/>
                </a:solidFill>
              </a:rPr>
              <a:t>public class Customer</a:t>
            </a:r>
          </a:p>
          <a:p>
            <a:r>
              <a:rPr lang="en-US" dirty="0">
                <a:solidFill>
                  <a:srgbClr val="000000"/>
                </a:solidFill>
              </a:rPr>
              <a:t>{</a:t>
            </a:r>
          </a:p>
          <a:p>
            <a:r>
              <a:rPr lang="en-US" dirty="0">
                <a:solidFill>
                  <a:srgbClr val="000000"/>
                </a:solidFill>
              </a:rPr>
              <a:t>   public double </a:t>
            </a:r>
            <a:r>
              <a:rPr lang="en-US" dirty="0" err="1">
                <a:solidFill>
                  <a:srgbClr val="000000"/>
                </a:solidFill>
              </a:rPr>
              <a:t>getinvcdtlmt</a:t>
            </a:r>
            <a:r>
              <a:rPr lang="en-US" dirty="0">
                <a:solidFill>
                  <a:srgbClr val="000000"/>
                </a:solidFill>
              </a:rPr>
              <a:t>();</a:t>
            </a:r>
          </a:p>
          <a:p>
            <a:r>
              <a:rPr lang="en-US" dirty="0">
                <a:solidFill>
                  <a:srgbClr val="000000"/>
                </a:solidFill>
              </a:rPr>
              <a:t>}</a:t>
            </a:r>
          </a:p>
        </p:txBody>
      </p:sp>
      <p:sp>
        <p:nvSpPr>
          <p:cNvPr id="31749" name="AutoShape 5"/>
          <p:cNvSpPr>
            <a:spLocks noChangeArrowheads="1"/>
          </p:cNvSpPr>
          <p:nvPr/>
        </p:nvSpPr>
        <p:spPr bwMode="auto">
          <a:xfrm>
            <a:off x="5348499" y="3352800"/>
            <a:ext cx="914162" cy="533400"/>
          </a:xfrm>
          <a:prstGeom prst="rightArrow">
            <a:avLst>
              <a:gd name="adj1" fmla="val 50000"/>
              <a:gd name="adj2" fmla="val 32143"/>
            </a:avLst>
          </a:prstGeom>
          <a:solidFill>
            <a:schemeClr val="accent1"/>
          </a:solidFill>
          <a:ln w="9525">
            <a:solidFill>
              <a:schemeClr val="tx1"/>
            </a:solidFill>
            <a:miter lim="800000"/>
            <a:headEnd/>
            <a:tailEnd/>
          </a:ln>
        </p:spPr>
        <p:txBody>
          <a:bodyPr wrap="none" anchor="ctr"/>
          <a:lstStyle/>
          <a:p>
            <a:endParaRPr lang="en-US"/>
          </a:p>
        </p:txBody>
      </p:sp>
      <p:sp>
        <p:nvSpPr>
          <p:cNvPr id="31750" name="Rectangle 7"/>
          <p:cNvSpPr>
            <a:spLocks noChangeArrowheads="1"/>
          </p:cNvSpPr>
          <p:nvPr/>
        </p:nvSpPr>
        <p:spPr bwMode="auto">
          <a:xfrm>
            <a:off x="6668955" y="2438400"/>
            <a:ext cx="4672383" cy="2286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r>
              <a:rPr lang="en-US" dirty="0">
                <a:solidFill>
                  <a:srgbClr val="000000"/>
                </a:solidFill>
              </a:rPr>
              <a:t>public class Customer</a:t>
            </a:r>
          </a:p>
          <a:p>
            <a:r>
              <a:rPr lang="en-US" dirty="0">
                <a:solidFill>
                  <a:srgbClr val="000000"/>
                </a:solidFill>
              </a:rPr>
              <a:t>{</a:t>
            </a:r>
          </a:p>
          <a:p>
            <a:r>
              <a:rPr lang="en-US" dirty="0">
                <a:solidFill>
                  <a:srgbClr val="000000"/>
                </a:solidFill>
              </a:rPr>
              <a:t>   public double </a:t>
            </a:r>
            <a:r>
              <a:rPr lang="en-US" dirty="0" err="1">
                <a:solidFill>
                  <a:srgbClr val="000000"/>
                </a:solidFill>
              </a:rPr>
              <a:t>getInvoiceCreditLimit</a:t>
            </a:r>
            <a:r>
              <a:rPr lang="en-US" dirty="0">
                <a:solidFill>
                  <a:srgbClr val="000000"/>
                </a:solidFill>
              </a:rPr>
              <a:t>();</a:t>
            </a:r>
          </a:p>
          <a:p>
            <a:r>
              <a:rPr lang="en-US" dirty="0">
                <a:solidFill>
                  <a:srgbClr val="000000"/>
                </a:solidFill>
              </a:rPr>
              <a:t>}</a:t>
            </a:r>
          </a:p>
        </p:txBody>
      </p:sp>
    </p:spTree>
    <p:extLst>
      <p:ext uri="{BB962C8B-B14F-4D97-AF65-F5344CB8AC3E}">
        <p14:creationId xmlns:p14="http://schemas.microsoft.com/office/powerpoint/2010/main" val="25260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Que son los </a:t>
            </a:r>
            <a:r>
              <a:rPr lang="es-AR" dirty="0" err="1"/>
              <a:t>Code</a:t>
            </a:r>
            <a:r>
              <a:rPr lang="es-AR" dirty="0"/>
              <a:t> </a:t>
            </a:r>
            <a:r>
              <a:rPr lang="es-AR" dirty="0" err="1"/>
              <a:t>Smells</a:t>
            </a:r>
            <a:r>
              <a:rPr lang="es-AR" dirty="0"/>
              <a:t>?</a:t>
            </a:r>
          </a:p>
        </p:txBody>
      </p:sp>
      <p:sp>
        <p:nvSpPr>
          <p:cNvPr id="5" name="Content Placeholder 4"/>
          <p:cNvSpPr>
            <a:spLocks noGrp="1"/>
          </p:cNvSpPr>
          <p:nvPr>
            <p:ph type="body" sz="quarter" idx="10"/>
          </p:nvPr>
        </p:nvSpPr>
        <p:spPr/>
        <p:txBody>
          <a:bodyPr/>
          <a:lstStyle/>
          <a:p>
            <a:r>
              <a:rPr lang="es-AR" dirty="0" err="1"/>
              <a:t>Wikipedia</a:t>
            </a:r>
            <a:r>
              <a:rPr lang="es-AR" dirty="0"/>
              <a:t>:</a:t>
            </a:r>
          </a:p>
          <a:p>
            <a:pPr lvl="1"/>
            <a:r>
              <a:rPr lang="es-AR" i="1" dirty="0"/>
              <a:t>Un “Code Smell” es un síntoma que encontramos  en el código que posiblemente indica un problema más profundo.</a:t>
            </a:r>
          </a:p>
          <a:p>
            <a:pPr lvl="1"/>
            <a:endParaRPr lang="es-AR" i="1" dirty="0"/>
          </a:p>
          <a:p>
            <a:r>
              <a:rPr lang="es-AR" dirty="0"/>
              <a:t>En Criollo:</a:t>
            </a:r>
          </a:p>
          <a:p>
            <a:pPr lvl="1"/>
            <a:r>
              <a:rPr lang="es-AR" i="1" dirty="0"/>
              <a:t>Son </a:t>
            </a:r>
            <a:r>
              <a:rPr lang="es-AR" i="1" dirty="0" smtClean="0"/>
              <a:t>advertencias </a:t>
            </a:r>
            <a:r>
              <a:rPr lang="es-AR" i="1" dirty="0"/>
              <a:t>que aparecen al revisar el código, que nos </a:t>
            </a:r>
            <a:r>
              <a:rPr lang="es-AR" i="1" dirty="0" smtClean="0"/>
              <a:t>pueden </a:t>
            </a:r>
            <a:r>
              <a:rPr lang="es-AR" i="1" dirty="0"/>
              <a:t>guiar para encontrar errores de diseño o implementación. </a:t>
            </a:r>
            <a:endParaRPr lang="es-AR" i="1" dirty="0" smtClean="0"/>
          </a:p>
          <a:p>
            <a:pPr lvl="1"/>
            <a:r>
              <a:rPr lang="es-MX" i="1" dirty="0" smtClean="0"/>
              <a:t>El código puede funcionar, pero puede ser difícil de mantener (actividad en la que invertimos el 80% del tiempo)</a:t>
            </a:r>
            <a:endParaRPr lang="es-AR" i="1" dirty="0"/>
          </a:p>
          <a:p>
            <a:pPr lvl="1">
              <a:buNone/>
            </a:pPr>
            <a:endParaRPr lang="es-AR" dirty="0"/>
          </a:p>
        </p:txBody>
      </p:sp>
    </p:spTree>
    <p:extLst>
      <p:ext uri="{BB962C8B-B14F-4D97-AF65-F5344CB8AC3E}">
        <p14:creationId xmlns:p14="http://schemas.microsoft.com/office/powerpoint/2010/main" val="14477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wipe(down)">
                                      <p:cBhvr>
                                        <p:cTn id="15" dur="500"/>
                                        <p:tgtEl>
                                          <p:spTgt spid="5">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wipe(down)">
                                      <p:cBhvr>
                                        <p:cTn id="18" dur="500"/>
                                        <p:tgtEl>
                                          <p:spTgt spid="5">
                                            <p:txEl>
                                              <p:pRg st="4" end="4"/>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wipe(down)">
                                      <p:cBhvr>
                                        <p:cTn id="2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n-US" dirty="0" err="1"/>
              <a:t>Preguntas</a:t>
            </a:r>
            <a:r>
              <a:rPr lang="en-US" dirty="0"/>
              <a:t>?</a:t>
            </a:r>
            <a:endParaRPr lang="es-AR" dirty="0"/>
          </a:p>
        </p:txBody>
      </p:sp>
    </p:spTree>
    <p:extLst>
      <p:ext uri="{BB962C8B-B14F-4D97-AF65-F5344CB8AC3E}">
        <p14:creationId xmlns:p14="http://schemas.microsoft.com/office/powerpoint/2010/main" val="390025008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Recursos</a:t>
            </a:r>
          </a:p>
        </p:txBody>
      </p:sp>
      <p:sp>
        <p:nvSpPr>
          <p:cNvPr id="5" name="Content Placeholder 4"/>
          <p:cNvSpPr>
            <a:spLocks noGrp="1"/>
          </p:cNvSpPr>
          <p:nvPr>
            <p:ph type="body" sz="quarter" idx="10"/>
          </p:nvPr>
        </p:nvSpPr>
        <p:spPr/>
        <p:txBody>
          <a:bodyPr>
            <a:normAutofit fontScale="92500" lnSpcReduction="10000"/>
          </a:bodyPr>
          <a:lstStyle/>
          <a:p>
            <a:r>
              <a:rPr lang="en-US" i="1" dirty="0"/>
              <a:t>Refactoring. Improving the Design of Existing Code</a:t>
            </a:r>
            <a:endParaRPr lang="es-AR" i="1" dirty="0"/>
          </a:p>
          <a:p>
            <a:pPr lvl="1"/>
            <a:r>
              <a:rPr lang="es-AR" i="1" dirty="0"/>
              <a:t>Martin </a:t>
            </a:r>
            <a:r>
              <a:rPr lang="es-AR" i="1" dirty="0" err="1"/>
              <a:t>Fowler</a:t>
            </a:r>
            <a:r>
              <a:rPr lang="es-AR" i="1" dirty="0"/>
              <a:t>; </a:t>
            </a:r>
            <a:r>
              <a:rPr lang="es-AR" dirty="0" err="1"/>
              <a:t>Addison</a:t>
            </a:r>
            <a:r>
              <a:rPr lang="es-AR" dirty="0"/>
              <a:t> </a:t>
            </a:r>
            <a:r>
              <a:rPr lang="es-AR" dirty="0" err="1"/>
              <a:t>Wesley</a:t>
            </a:r>
            <a:r>
              <a:rPr lang="es-AR" dirty="0"/>
              <a:t>, 1999, ISBN 0201485672</a:t>
            </a:r>
            <a:endParaRPr lang="es-AR" i="1" dirty="0"/>
          </a:p>
          <a:p>
            <a:endParaRPr lang="es-AR" i="1" dirty="0"/>
          </a:p>
          <a:p>
            <a:r>
              <a:rPr lang="es-AR" i="1" dirty="0"/>
              <a:t>Refactoring To Patterns </a:t>
            </a:r>
          </a:p>
          <a:p>
            <a:pPr lvl="1"/>
            <a:r>
              <a:rPr lang="es-AR" dirty="0"/>
              <a:t>Joshua </a:t>
            </a:r>
            <a:r>
              <a:rPr lang="es-AR" dirty="0" err="1"/>
              <a:t>Kerievsky</a:t>
            </a:r>
            <a:r>
              <a:rPr lang="es-AR" dirty="0"/>
              <a:t>; </a:t>
            </a:r>
            <a:r>
              <a:rPr lang="es-AR" dirty="0" err="1"/>
              <a:t>Addison</a:t>
            </a:r>
            <a:r>
              <a:rPr lang="es-AR" dirty="0"/>
              <a:t> </a:t>
            </a:r>
            <a:r>
              <a:rPr lang="es-AR" dirty="0" err="1"/>
              <a:t>Wesley</a:t>
            </a:r>
            <a:r>
              <a:rPr lang="es-AR" dirty="0"/>
              <a:t>, 2004, ISBN 0321213351</a:t>
            </a:r>
            <a:endParaRPr lang="es-AR" i="1" dirty="0"/>
          </a:p>
          <a:p>
            <a:endParaRPr lang="es-AR" i="1" dirty="0"/>
          </a:p>
          <a:p>
            <a:r>
              <a:rPr lang="es-AR" i="1" dirty="0">
                <a:hlinkClick r:id="rId2"/>
              </a:rPr>
              <a:t>http://</a:t>
            </a:r>
            <a:r>
              <a:rPr lang="es-AR" i="1" dirty="0" smtClean="0">
                <a:hlinkClick r:id="rId2"/>
              </a:rPr>
              <a:t>www.soberit.hut.fi/mmantyla/BadCodeSmellsTaxonomy.htm</a:t>
            </a:r>
            <a:endParaRPr lang="es-AR" i="1" dirty="0" smtClean="0"/>
          </a:p>
          <a:p>
            <a:endParaRPr lang="es-AR" i="1" dirty="0" smtClean="0"/>
          </a:p>
          <a:p>
            <a:r>
              <a:rPr lang="es-AR" dirty="0"/>
              <a:t>https://refactoring.guru/refactoring/techniques</a:t>
            </a:r>
          </a:p>
        </p:txBody>
      </p:sp>
    </p:spTree>
    <p:extLst>
      <p:ext uri="{BB962C8B-B14F-4D97-AF65-F5344CB8AC3E}">
        <p14:creationId xmlns:p14="http://schemas.microsoft.com/office/powerpoint/2010/main" val="362534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350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s-AR" dirty="0"/>
              <a:t>Y que hago cuando lo encuentro?</a:t>
            </a:r>
          </a:p>
        </p:txBody>
      </p:sp>
      <p:sp>
        <p:nvSpPr>
          <p:cNvPr id="5" name="Content Placeholder 4"/>
          <p:cNvSpPr>
            <a:spLocks noGrp="1"/>
          </p:cNvSpPr>
          <p:nvPr>
            <p:ph type="body" sz="quarter" idx="10"/>
          </p:nvPr>
        </p:nvSpPr>
        <p:spPr/>
        <p:txBody>
          <a:bodyPr>
            <a:normAutofit/>
          </a:bodyPr>
          <a:lstStyle/>
          <a:p>
            <a:r>
              <a:rPr lang="es-AR" dirty="0" err="1"/>
              <a:t>Refactoring</a:t>
            </a:r>
            <a:r>
              <a:rPr lang="es-AR" dirty="0"/>
              <a:t>:</a:t>
            </a:r>
          </a:p>
          <a:p>
            <a:pPr lvl="1"/>
            <a:r>
              <a:rPr lang="es-AR" i="1" dirty="0"/>
              <a:t>Es el proceso de </a:t>
            </a:r>
            <a:r>
              <a:rPr lang="es-AR" b="1" i="1" dirty="0"/>
              <a:t>mejorar la calidad </a:t>
            </a:r>
            <a:r>
              <a:rPr lang="es-AR" i="1" dirty="0"/>
              <a:t>del código fuente </a:t>
            </a:r>
            <a:r>
              <a:rPr lang="es-AR" b="1" i="1" dirty="0"/>
              <a:t>sin alterar su funcionalidad</a:t>
            </a:r>
            <a:r>
              <a:rPr lang="es-AR" i="1" dirty="0" smtClean="0"/>
              <a:t>.</a:t>
            </a:r>
          </a:p>
          <a:p>
            <a:pPr lvl="1"/>
            <a:endParaRPr lang="es-AR" i="1" dirty="0"/>
          </a:p>
          <a:p>
            <a:pPr lvl="1"/>
            <a:r>
              <a:rPr lang="es-AR" i="1" dirty="0"/>
              <a:t>Existe un </a:t>
            </a:r>
            <a:r>
              <a:rPr lang="es-AR" i="1" u="sng" dirty="0"/>
              <a:t>catalogo de </a:t>
            </a:r>
            <a:r>
              <a:rPr lang="es-AR" i="1" u="sng" dirty="0" err="1"/>
              <a:t>Code</a:t>
            </a:r>
            <a:r>
              <a:rPr lang="es-AR" i="1" u="sng" dirty="0"/>
              <a:t> </a:t>
            </a:r>
            <a:r>
              <a:rPr lang="es-AR" i="1" u="sng" dirty="0" err="1"/>
              <a:t>Smells</a:t>
            </a:r>
            <a:r>
              <a:rPr lang="es-AR" i="1" dirty="0"/>
              <a:t>, el cual plantea las opciones de </a:t>
            </a:r>
            <a:r>
              <a:rPr lang="es-AR" i="1" dirty="0" err="1"/>
              <a:t>Refactoring</a:t>
            </a:r>
            <a:r>
              <a:rPr lang="es-AR" i="1" dirty="0"/>
              <a:t> para eliminarlo.</a:t>
            </a:r>
          </a:p>
          <a:p>
            <a:pPr lvl="2"/>
            <a:r>
              <a:rPr lang="es-AR" dirty="0"/>
              <a:t>Pero… </a:t>
            </a:r>
            <a:r>
              <a:rPr lang="es-AR" u="sng" dirty="0"/>
              <a:t>no hay una receta mágica</a:t>
            </a:r>
            <a:r>
              <a:rPr lang="es-AR" dirty="0"/>
              <a:t>, solo guías.</a:t>
            </a:r>
          </a:p>
          <a:p>
            <a:pPr lvl="2"/>
            <a:r>
              <a:rPr lang="es-AR" dirty="0"/>
              <a:t>Es </a:t>
            </a:r>
            <a:r>
              <a:rPr lang="es-AR" b="1" u="sng" dirty="0"/>
              <a:t>fundamental el criterio del </a:t>
            </a:r>
            <a:r>
              <a:rPr lang="es-AR" b="1" u="sng" dirty="0" smtClean="0"/>
              <a:t>desarrollador</a:t>
            </a:r>
            <a:r>
              <a:rPr lang="es-AR" dirty="0" smtClean="0"/>
              <a:t> (experiencia ganada).</a:t>
            </a:r>
          </a:p>
          <a:p>
            <a:pPr lvl="2"/>
            <a:endParaRPr lang="es-AR" dirty="0"/>
          </a:p>
          <a:p>
            <a:pPr lvl="1"/>
            <a:r>
              <a:rPr lang="es-AR" i="1" u="sng" dirty="0"/>
              <a:t>Para aplicar los </a:t>
            </a:r>
            <a:r>
              <a:rPr lang="es-AR" i="1" u="sng" dirty="0" err="1"/>
              <a:t>Refactorings</a:t>
            </a:r>
            <a:r>
              <a:rPr lang="es-AR" i="1" dirty="0"/>
              <a:t> se deben </a:t>
            </a:r>
            <a:r>
              <a:rPr lang="es-AR" b="1" i="1" dirty="0"/>
              <a:t>crear los Test necesarios </a:t>
            </a:r>
            <a:r>
              <a:rPr lang="es-AR" i="1" dirty="0"/>
              <a:t>para </a:t>
            </a:r>
            <a:r>
              <a:rPr lang="es-AR" i="1" u="sng" dirty="0"/>
              <a:t>asegurarnos que no vamos a romper nada</a:t>
            </a:r>
            <a:r>
              <a:rPr lang="es-AR" i="1" dirty="0"/>
              <a:t>, y luego realizar los cambios paso a paso.</a:t>
            </a:r>
          </a:p>
          <a:p>
            <a:pPr lvl="2">
              <a:buNone/>
            </a:pPr>
            <a:endParaRPr lang="es-AR" dirty="0"/>
          </a:p>
          <a:p>
            <a:pPr lvl="2"/>
            <a:endParaRPr lang="es-AR" dirty="0"/>
          </a:p>
          <a:p>
            <a:pPr lvl="1">
              <a:buNone/>
            </a:pPr>
            <a:endParaRPr lang="es-AR" dirty="0"/>
          </a:p>
        </p:txBody>
      </p:sp>
    </p:spTree>
    <p:extLst>
      <p:ext uri="{BB962C8B-B14F-4D97-AF65-F5344CB8AC3E}">
        <p14:creationId xmlns:p14="http://schemas.microsoft.com/office/powerpoint/2010/main" val="331187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down)">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down)">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down)">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wipe(down)">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403" y="2395974"/>
            <a:ext cx="8642683" cy="2196807"/>
          </a:xfrm>
        </p:spPr>
        <p:txBody>
          <a:bodyPr/>
          <a:lstStyle/>
          <a:p>
            <a:r>
              <a:rPr lang="en-US" dirty="0" err="1"/>
              <a:t>Clasificación</a:t>
            </a:r>
            <a:endParaRPr lang="es-AR" dirty="0"/>
          </a:p>
        </p:txBody>
      </p:sp>
    </p:spTree>
    <p:extLst>
      <p:ext uri="{BB962C8B-B14F-4D97-AF65-F5344CB8AC3E}">
        <p14:creationId xmlns:p14="http://schemas.microsoft.com/office/powerpoint/2010/main" val="31671228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61747"/>
          </a:xfrm>
        </p:spPr>
        <p:txBody>
          <a:bodyPr/>
          <a:lstStyle/>
          <a:p>
            <a:r>
              <a:rPr lang="es-AR" dirty="0"/>
              <a:t>Code Smells - Clasificación</a:t>
            </a:r>
          </a:p>
        </p:txBody>
      </p:sp>
      <p:sp>
        <p:nvSpPr>
          <p:cNvPr id="5" name="Content Placeholder 4"/>
          <p:cNvSpPr>
            <a:spLocks noGrp="1"/>
          </p:cNvSpPr>
          <p:nvPr>
            <p:ph type="body" sz="quarter" idx="10"/>
          </p:nvPr>
        </p:nvSpPr>
        <p:spPr/>
        <p:txBody>
          <a:bodyPr>
            <a:normAutofit/>
          </a:bodyPr>
          <a:lstStyle/>
          <a:p>
            <a:r>
              <a:rPr lang="es-ES" dirty="0" err="1"/>
              <a:t>The</a:t>
            </a:r>
            <a:r>
              <a:rPr lang="es-ES" dirty="0"/>
              <a:t> </a:t>
            </a:r>
            <a:r>
              <a:rPr lang="es-ES" dirty="0" err="1" smtClean="0"/>
              <a:t>Bloaters</a:t>
            </a:r>
            <a:r>
              <a:rPr lang="es-ES" dirty="0" smtClean="0"/>
              <a:t> (los hinchados):</a:t>
            </a:r>
            <a:endParaRPr lang="es-ES" dirty="0"/>
          </a:p>
          <a:p>
            <a:pPr lvl="1"/>
            <a:r>
              <a:rPr lang="es-ES" dirty="0"/>
              <a:t>Agrupa </a:t>
            </a:r>
            <a:r>
              <a:rPr lang="es-ES" dirty="0" err="1"/>
              <a:t>smells</a:t>
            </a:r>
            <a:r>
              <a:rPr lang="es-ES" dirty="0"/>
              <a:t> que indican la existencia de algún aspecto que con el tiempo y el crecimiento pueden volver incontrolable el código.</a:t>
            </a:r>
            <a:br>
              <a:rPr lang="es-ES" dirty="0"/>
            </a:br>
            <a:endParaRPr lang="es-ES" dirty="0"/>
          </a:p>
          <a:p>
            <a:r>
              <a:rPr lang="es-ES" dirty="0" err="1"/>
              <a:t>The</a:t>
            </a:r>
            <a:r>
              <a:rPr lang="es-ES" dirty="0"/>
              <a:t> </a:t>
            </a:r>
            <a:r>
              <a:rPr lang="es-ES" dirty="0" err="1"/>
              <a:t>Object</a:t>
            </a:r>
            <a:r>
              <a:rPr lang="es-ES" dirty="0"/>
              <a:t> </a:t>
            </a:r>
            <a:r>
              <a:rPr lang="es-ES" dirty="0" err="1"/>
              <a:t>Orientation</a:t>
            </a:r>
            <a:r>
              <a:rPr lang="es-ES" dirty="0"/>
              <a:t> </a:t>
            </a:r>
            <a:r>
              <a:rPr lang="es-ES" dirty="0" err="1" smtClean="0"/>
              <a:t>Abusers</a:t>
            </a:r>
            <a:r>
              <a:rPr lang="es-ES" dirty="0" smtClean="0"/>
              <a:t>:</a:t>
            </a:r>
            <a:endParaRPr lang="es-ES" dirty="0"/>
          </a:p>
          <a:p>
            <a:pPr lvl="1"/>
            <a:r>
              <a:rPr lang="es-ES" dirty="0"/>
              <a:t>El común denominador de este tipo de </a:t>
            </a:r>
            <a:r>
              <a:rPr lang="es-ES" dirty="0" err="1"/>
              <a:t>smells</a:t>
            </a:r>
            <a:r>
              <a:rPr lang="es-ES" dirty="0"/>
              <a:t> es que representan casos donde la solución no explota completamente las posibilidades del diseño orientado a objetos.</a:t>
            </a:r>
            <a:br>
              <a:rPr lang="es-ES" dirty="0"/>
            </a:br>
            <a:endParaRPr lang="es-ES" dirty="0"/>
          </a:p>
          <a:p>
            <a:pPr lvl="1"/>
            <a:endParaRPr lang="es-ES" dirty="0"/>
          </a:p>
        </p:txBody>
      </p:sp>
    </p:spTree>
    <p:extLst>
      <p:ext uri="{BB962C8B-B14F-4D97-AF65-F5344CB8AC3E}">
        <p14:creationId xmlns:p14="http://schemas.microsoft.com/office/powerpoint/2010/main" val="353018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down)">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8600"/>
            <a:ext cx="11149013" cy="761747"/>
          </a:xfrm>
        </p:spPr>
        <p:txBody>
          <a:bodyPr/>
          <a:lstStyle/>
          <a:p>
            <a:r>
              <a:rPr lang="es-AR" dirty="0"/>
              <a:t>Code Smells - Clasificación</a:t>
            </a:r>
          </a:p>
        </p:txBody>
      </p:sp>
      <p:sp>
        <p:nvSpPr>
          <p:cNvPr id="5" name="Content Placeholder 4"/>
          <p:cNvSpPr>
            <a:spLocks noGrp="1"/>
          </p:cNvSpPr>
          <p:nvPr>
            <p:ph type="body" sz="quarter" idx="10"/>
          </p:nvPr>
        </p:nvSpPr>
        <p:spPr>
          <a:xfrm>
            <a:off x="519112" y="1447798"/>
            <a:ext cx="11149013" cy="5410202"/>
          </a:xfrm>
        </p:spPr>
        <p:txBody>
          <a:bodyPr>
            <a:normAutofit lnSpcReduction="10000"/>
          </a:bodyPr>
          <a:lstStyle/>
          <a:p>
            <a:r>
              <a:rPr lang="es-ES" dirty="0" err="1"/>
              <a:t>The</a:t>
            </a:r>
            <a:r>
              <a:rPr lang="es-ES" dirty="0"/>
              <a:t> </a:t>
            </a:r>
            <a:r>
              <a:rPr lang="es-ES" dirty="0" err="1"/>
              <a:t>Change</a:t>
            </a:r>
            <a:r>
              <a:rPr lang="es-ES" dirty="0"/>
              <a:t> </a:t>
            </a:r>
            <a:r>
              <a:rPr lang="es-ES" dirty="0" err="1" smtClean="0"/>
              <a:t>Preventers</a:t>
            </a:r>
            <a:r>
              <a:rPr lang="es-ES" dirty="0" smtClean="0"/>
              <a:t> (código inflexible):</a:t>
            </a:r>
            <a:endParaRPr lang="es-ES" dirty="0"/>
          </a:p>
          <a:p>
            <a:pPr lvl="1"/>
            <a:r>
              <a:rPr lang="es-ES" dirty="0"/>
              <a:t>Estos </a:t>
            </a:r>
            <a:r>
              <a:rPr lang="es-ES" dirty="0" err="1"/>
              <a:t>smells</a:t>
            </a:r>
            <a:r>
              <a:rPr lang="es-ES" dirty="0"/>
              <a:t> dificultan la posibilidad de realizar cambios en nuestro software o de simplemente seguir avanzando en el desarrollo. Violan la regla sugerida por </a:t>
            </a:r>
            <a:r>
              <a:rPr lang="es-ES" dirty="0" err="1"/>
              <a:t>Fowler</a:t>
            </a:r>
            <a:r>
              <a:rPr lang="es-ES" dirty="0"/>
              <a:t> y Beck, que dice que las clases y los posibles cambios deben tener una relación de uno a uno.</a:t>
            </a:r>
            <a:br>
              <a:rPr lang="es-ES" dirty="0"/>
            </a:br>
            <a:endParaRPr lang="es-ES" dirty="0"/>
          </a:p>
          <a:p>
            <a:r>
              <a:rPr lang="es-ES" dirty="0" err="1"/>
              <a:t>The</a:t>
            </a:r>
            <a:r>
              <a:rPr lang="es-ES" dirty="0"/>
              <a:t> </a:t>
            </a:r>
            <a:r>
              <a:rPr lang="es-ES" dirty="0" smtClean="0"/>
              <a:t>Dispensables (código sin importancia):</a:t>
            </a:r>
            <a:endParaRPr lang="es-ES" dirty="0"/>
          </a:p>
          <a:p>
            <a:pPr lvl="1"/>
            <a:r>
              <a:rPr lang="es-ES" dirty="0"/>
              <a:t>Estos </a:t>
            </a:r>
            <a:r>
              <a:rPr lang="es-ES" dirty="0" err="1"/>
              <a:t>Smells</a:t>
            </a:r>
            <a:r>
              <a:rPr lang="es-ES" dirty="0"/>
              <a:t> tienen en común la existencia de algún elemento innecesario que debería ser removido del código fuente.</a:t>
            </a:r>
            <a:br>
              <a:rPr lang="es-ES" dirty="0"/>
            </a:br>
            <a:endParaRPr lang="es-ES" dirty="0"/>
          </a:p>
          <a:p>
            <a:r>
              <a:rPr lang="es-ES" dirty="0" err="1"/>
              <a:t>The</a:t>
            </a:r>
            <a:r>
              <a:rPr lang="es-ES" dirty="0"/>
              <a:t> </a:t>
            </a:r>
            <a:r>
              <a:rPr lang="es-ES" dirty="0" err="1" smtClean="0"/>
              <a:t>Couplers</a:t>
            </a:r>
            <a:r>
              <a:rPr lang="es-ES" dirty="0" smtClean="0"/>
              <a:t> (acopladores): </a:t>
            </a:r>
            <a:endParaRPr lang="es-ES" dirty="0"/>
          </a:p>
          <a:p>
            <a:pPr lvl="1"/>
            <a:r>
              <a:rPr lang="es-ES" dirty="0"/>
              <a:t>Son </a:t>
            </a:r>
            <a:r>
              <a:rPr lang="es-ES" dirty="0" err="1"/>
              <a:t>smells</a:t>
            </a:r>
            <a:r>
              <a:rPr lang="es-ES" dirty="0"/>
              <a:t> que alertan sobre problemas en el manejo del acoplamiento entre componentes, pudiendo ser este excesivo y o mal diseñado.</a:t>
            </a:r>
            <a:br>
              <a:rPr lang="es-ES" dirty="0"/>
            </a:br>
            <a:endParaRPr lang="es-ES" dirty="0"/>
          </a:p>
          <a:p>
            <a:pPr lvl="1"/>
            <a:endParaRPr lang="es-ES" dirty="0"/>
          </a:p>
          <a:p>
            <a:pPr lvl="1"/>
            <a:endParaRPr lang="es-ES" dirty="0"/>
          </a:p>
          <a:p>
            <a:endParaRPr lang="es-ES" dirty="0"/>
          </a:p>
          <a:p>
            <a:endParaRPr lang="es-ES" dirty="0"/>
          </a:p>
        </p:txBody>
      </p:sp>
    </p:spTree>
    <p:extLst>
      <p:ext uri="{BB962C8B-B14F-4D97-AF65-F5344CB8AC3E}">
        <p14:creationId xmlns:p14="http://schemas.microsoft.com/office/powerpoint/2010/main" val="412593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down)">
                                      <p:cBhvr>
                                        <p:cTn id="15" dur="500"/>
                                        <p:tgtEl>
                                          <p:spTgt spid="5">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wipe(down)">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down)">
                                      <p:cBhvr>
                                        <p:cTn id="23" dur="500"/>
                                        <p:tgtEl>
                                          <p:spTgt spid="5">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wipe(down)">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Carátulas">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2.xml><?xml version="1.0" encoding="utf-8"?>
<a:theme xmlns:a="http://schemas.openxmlformats.org/drawingml/2006/main" name="Carátulas Interna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3.xml><?xml version="1.0" encoding="utf-8"?>
<a:theme xmlns:a="http://schemas.openxmlformats.org/drawingml/2006/main" name="Casos">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5750" indent="-285750" eaLnBrk="1" hangingPunct="1">
          <a:buFont typeface="Arial" panose="020B0604020202020204" pitchFamily="34" charset="0"/>
          <a:buChar char="•"/>
          <a:defRPr sz="1400" dirty="0" err="1" smtClean="0">
            <a:solidFill>
              <a:schemeClr val="tx1"/>
            </a:solidFill>
            <a:latin typeface="Poppins Light" panose="02000000000000000000" pitchFamily="2" charset="0"/>
            <a:ea typeface="ＭＳ Ｐゴシック" charset="0"/>
            <a:cs typeface="Poppins Light"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ido ">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5.xml><?xml version="1.0" encoding="utf-8"?>
<a:theme xmlns:a="http://schemas.openxmlformats.org/drawingml/2006/main" name="Finalización">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6.xml><?xml version="1.0" encoding="utf-8"?>
<a:theme xmlns:a="http://schemas.openxmlformats.org/drawingml/2006/main" name="1_Contenido ">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spAutoFit/>
      </a:bodyPr>
      <a:lstStyle>
        <a:defPPr eaLnBrk="1" hangingPunct="1">
          <a:defRPr sz="3600" smtClean="0">
            <a:latin typeface="+mj-lt"/>
            <a:ea typeface="ＭＳ Ｐゴシック" charset="0"/>
            <a:cs typeface="ＭＳ Ｐゴシック" charset="0"/>
          </a:defRPr>
        </a:defPPr>
      </a:lstStyle>
    </a:txDef>
  </a:objectDefaults>
  <a:extraClrSchemeLst/>
</a:theme>
</file>

<file path=ppt/theme/theme7.xml><?xml version="1.0" encoding="utf-8"?>
<a:theme xmlns:a="http://schemas.openxmlformats.org/drawingml/2006/main" name="Office Theme">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Colores Lagash">
      <a:dk1>
        <a:sysClr val="windowText" lastClr="000000"/>
      </a:dk1>
      <a:lt1>
        <a:sysClr val="window" lastClr="FFFFFF"/>
      </a:lt1>
      <a:dk2>
        <a:srgbClr val="242852"/>
      </a:dk2>
      <a:lt2>
        <a:srgbClr val="7F7F7F"/>
      </a:lt2>
      <a:accent1>
        <a:srgbClr val="1E4BF0"/>
      </a:accent1>
      <a:accent2>
        <a:srgbClr val="280FE6"/>
      </a:accent2>
      <a:accent3>
        <a:srgbClr val="190A96"/>
      </a:accent3>
      <a:accent4>
        <a:srgbClr val="140F50"/>
      </a:accent4>
      <a:accent5>
        <a:srgbClr val="92D050"/>
      </a:accent5>
      <a:accent6>
        <a:srgbClr val="595959"/>
      </a:accent6>
      <a:hlink>
        <a:srgbClr val="1E4BF0"/>
      </a:hlink>
      <a:folHlink>
        <a:srgbClr val="9454C3"/>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LongProperties xmlns="http://schemas.microsoft.com/office/2006/metadata/longProperties">
  <LongProp xmlns="" name="SharedWithUsers"><![CDATA[37;#Ana Cristina Montero;#38;#Federico García;#39;#Santiago Jiménez;#40;#Maximiliano Déboli;#41;#javier arguello;#42;#Brian Teper;#43;#Gastón Real;#44;#Matías Lacave;#45;#Nicolas Pechersky;#46;#Julian Zuluaga;#9;#Jorge Garau;#47;#Gabriel García de la Torre]]></LongProp>
</LongProperties>
</file>

<file path=customXml/item3.xml><?xml version="1.0" encoding="utf-8"?>
<p:properties xmlns:p="http://schemas.microsoft.com/office/2006/metadata/properties" xmlns:xsi="http://www.w3.org/2001/XMLSchema-instance" xmlns:pc="http://schemas.microsoft.com/office/infopath/2007/PartnerControls">
  <documentManagement>
    <SharedWithUsers xmlns="cb19ec22-ca92-4ab8-9e10-711526640784">
      <UserInfo>
        <DisplayName>Ana Cristina Montero</DisplayName>
        <AccountId>37</AccountId>
        <AccountType/>
      </UserInfo>
      <UserInfo>
        <DisplayName>Federico García</DisplayName>
        <AccountId>38</AccountId>
        <AccountType/>
      </UserInfo>
      <UserInfo>
        <DisplayName>Santiago Jiménez</DisplayName>
        <AccountId>39</AccountId>
        <AccountType/>
      </UserInfo>
      <UserInfo>
        <DisplayName>Maximiliano Déboli</DisplayName>
        <AccountId>40</AccountId>
        <AccountType/>
      </UserInfo>
      <UserInfo>
        <DisplayName>javier arguello</DisplayName>
        <AccountId>41</AccountId>
        <AccountType/>
      </UserInfo>
      <UserInfo>
        <DisplayName>Brian Teper</DisplayName>
        <AccountId>42</AccountId>
        <AccountType/>
      </UserInfo>
      <UserInfo>
        <DisplayName>Gastón Real</DisplayName>
        <AccountId>43</AccountId>
        <AccountType/>
      </UserInfo>
      <UserInfo>
        <DisplayName>Matías Lacave</DisplayName>
        <AccountId>44</AccountId>
        <AccountType/>
      </UserInfo>
      <UserInfo>
        <DisplayName>Nicolas Pechersky</DisplayName>
        <AccountId>45</AccountId>
        <AccountType/>
      </UserInfo>
      <UserInfo>
        <DisplayName>Julian Zuluaga</DisplayName>
        <AccountId>46</AccountId>
        <AccountType/>
      </UserInfo>
      <UserInfo>
        <DisplayName>Jorge Garau</DisplayName>
        <AccountId>9</AccountId>
        <AccountType/>
      </UserInfo>
      <UserInfo>
        <DisplayName>Gabriel García de la Torr</DisplayName>
        <AccountId>47</AccountId>
        <AccountType/>
      </UserInfo>
    </SharedWithUsers>
  </documentManagement>
</p:properties>
</file>

<file path=customXml/item4.xml><?xml version="1.0" encoding="utf-8"?>
<ct:contentTypeSchema xmlns:ct="http://schemas.microsoft.com/office/2006/metadata/contentType" xmlns:ma="http://schemas.microsoft.com/office/2006/metadata/properties/metaAttributes" ct:_="" ma:_="" ma:contentTypeName="Documento" ma:contentTypeID="0x010100EAA0FA0930C4CA4E82C0F88B6A39C864" ma:contentTypeVersion="6" ma:contentTypeDescription="Crear nuevo documento." ma:contentTypeScope="" ma:versionID="a6515e4a1bdd9dc1d1c8dc9288e3dab6">
  <xsd:schema xmlns:xsd="http://www.w3.org/2001/XMLSchema" xmlns:xs="http://www.w3.org/2001/XMLSchema" xmlns:p="http://schemas.microsoft.com/office/2006/metadata/properties" xmlns:ns2="65e0a34a-9707-4f6d-bda1-aff929fd8eeb" xmlns:ns3="cb19ec22-ca92-4ab8-9e10-711526640784" targetNamespace="http://schemas.microsoft.com/office/2006/metadata/properties" ma:root="true" ma:fieldsID="4ae8f0653bcfb3eaa07ed90debed7ede" ns2:_="" ns3:_="">
    <xsd:import namespace="65e0a34a-9707-4f6d-bda1-aff929fd8eeb"/>
    <xsd:import namespace="cb19ec22-ca92-4ab8-9e10-71152664078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e0a34a-9707-4f6d-bda1-aff929fd8e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19ec22-ca92-4ab8-9e10-711526640784"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F76E2E-DD6C-4B77-B965-C35964601F35}">
  <ds:schemaRefs>
    <ds:schemaRef ds:uri="http://schemas.microsoft.com/sharepoint/v3/contenttype/forms"/>
  </ds:schemaRefs>
</ds:datastoreItem>
</file>

<file path=customXml/itemProps2.xml><?xml version="1.0" encoding="utf-8"?>
<ds:datastoreItem xmlns:ds="http://schemas.openxmlformats.org/officeDocument/2006/customXml" ds:itemID="{D0969C9A-99AF-4FC2-8E2F-959F8EFA6E46}">
  <ds:schemaRefs>
    <ds:schemaRef ds:uri="http://schemas.microsoft.com/office/2006/metadata/longProperties"/>
    <ds:schemaRef ds:uri=""/>
  </ds:schemaRefs>
</ds:datastoreItem>
</file>

<file path=customXml/itemProps3.xml><?xml version="1.0" encoding="utf-8"?>
<ds:datastoreItem xmlns:ds="http://schemas.openxmlformats.org/officeDocument/2006/customXml" ds:itemID="{E1EE8AE7-1B22-418C-AA5C-5A4FFEB5F3E5}">
  <ds:schemaRefs>
    <ds:schemaRef ds:uri="http://schemas.microsoft.com/office/2006/documentManagement/types"/>
    <ds:schemaRef ds:uri="http://schemas.microsoft.com/office/infopath/2007/PartnerControls"/>
    <ds:schemaRef ds:uri="cb19ec22-ca92-4ab8-9e10-711526640784"/>
    <ds:schemaRef ds:uri="http://purl.org/dc/terms/"/>
    <ds:schemaRef ds:uri="http://purl.org/dc/elements/1.1/"/>
    <ds:schemaRef ds:uri="http://www.w3.org/XML/1998/namespace"/>
    <ds:schemaRef ds:uri="65e0a34a-9707-4f6d-bda1-aff929fd8eeb"/>
    <ds:schemaRef ds:uri="http://schemas.openxmlformats.org/package/2006/metadata/core-properties"/>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29898221-F02B-4740-AC03-75A95AE87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e0a34a-9707-4f6d-bda1-aff929fd8eeb"/>
    <ds:schemaRef ds:uri="cb19ec22-ca92-4ab8-9e10-7115266407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Metro_TT_Blue_16x9_02-12</Template>
  <TotalTime>14582</TotalTime>
  <Words>1919</Words>
  <Application>Microsoft Office PowerPoint</Application>
  <PresentationFormat>Custom</PresentationFormat>
  <Paragraphs>284</Paragraphs>
  <Slides>52</Slides>
  <Notes>27</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52</vt:i4>
      </vt:variant>
    </vt:vector>
  </HeadingPairs>
  <TitlesOfParts>
    <vt:vector size="70" baseType="lpstr">
      <vt:lpstr>ＭＳ Ｐゴシック</vt:lpstr>
      <vt:lpstr>Arial</vt:lpstr>
      <vt:lpstr>Calibri</vt:lpstr>
      <vt:lpstr>Poppins</vt:lpstr>
      <vt:lpstr>Poppins Light</vt:lpstr>
      <vt:lpstr>Poppins Medium</vt:lpstr>
      <vt:lpstr>Poppins SemiBold</vt:lpstr>
      <vt:lpstr>Segoe UI</vt:lpstr>
      <vt:lpstr>Segoe UI Light</vt:lpstr>
      <vt:lpstr>Tahoma</vt:lpstr>
      <vt:lpstr>Trebuchet MS</vt:lpstr>
      <vt:lpstr>Wingdings</vt:lpstr>
      <vt:lpstr>Carátulas</vt:lpstr>
      <vt:lpstr>Carátulas Internas</vt:lpstr>
      <vt:lpstr>Casos</vt:lpstr>
      <vt:lpstr>Contenido </vt:lpstr>
      <vt:lpstr>Finalización</vt:lpstr>
      <vt:lpstr>1_Contenido </vt:lpstr>
      <vt:lpstr>PowerPoint Presentation</vt:lpstr>
      <vt:lpstr>Refactor</vt:lpstr>
      <vt:lpstr>PowerPoint Presentation</vt:lpstr>
      <vt:lpstr>Code Smells (código que apesta)</vt:lpstr>
      <vt:lpstr>Que son los Code Smells?</vt:lpstr>
      <vt:lpstr>Y que hago cuando lo encuentro?</vt:lpstr>
      <vt:lpstr>Clasificación</vt:lpstr>
      <vt:lpstr>Code Smells - Clasificación</vt:lpstr>
      <vt:lpstr>Code Smells - Clasificación</vt:lpstr>
      <vt:lpstr>Bloaters (hinchados)</vt:lpstr>
      <vt:lpstr>Code Smells - Bloaters</vt:lpstr>
      <vt:lpstr>Code Smells - Bloaters</vt:lpstr>
      <vt:lpstr>OO  Abusers</vt:lpstr>
      <vt:lpstr>Code Smells – OO Abusers</vt:lpstr>
      <vt:lpstr>Code Smells – OO Abusers</vt:lpstr>
      <vt:lpstr>Code Smells – OO Abusers</vt:lpstr>
      <vt:lpstr>Change Preventers</vt:lpstr>
      <vt:lpstr>Code Smells – Change Preventers</vt:lpstr>
      <vt:lpstr>Code Smells – Change Preventers</vt:lpstr>
      <vt:lpstr>Dispensables</vt:lpstr>
      <vt:lpstr>Code Smells - Dispensables</vt:lpstr>
      <vt:lpstr>Code Smells - Dispensables</vt:lpstr>
      <vt:lpstr>Code Smells - Dispensables</vt:lpstr>
      <vt:lpstr>Y ahora?</vt:lpstr>
      <vt:lpstr>Refactoring - Repaso</vt:lpstr>
      <vt:lpstr>Refactoring - Repaso</vt:lpstr>
      <vt:lpstr>Cuándo Hacer Refactoring?</vt:lpstr>
      <vt:lpstr>Proceso de Refactoring</vt:lpstr>
      <vt:lpstr>Code Smells</vt:lpstr>
      <vt:lpstr>Ejemplo 1, Switch statements</vt:lpstr>
      <vt:lpstr>Ejemplo 1, continuado</vt:lpstr>
      <vt:lpstr>Ejemplo 1, mejorado</vt:lpstr>
      <vt:lpstr>Por qué es una mejora?</vt:lpstr>
      <vt:lpstr>2. Encapsulate Field</vt:lpstr>
      <vt:lpstr>3.  Extract Class</vt:lpstr>
      <vt:lpstr>4. Extract Interface</vt:lpstr>
      <vt:lpstr>5. Extract Method</vt:lpstr>
      <vt:lpstr>6. Extract Subclass</vt:lpstr>
      <vt:lpstr>7. Extract Super Class</vt:lpstr>
      <vt:lpstr>8.  Form Template Method - Antes</vt:lpstr>
      <vt:lpstr>Form Template Method - Refactorizado</vt:lpstr>
      <vt:lpstr>9. Move Method</vt:lpstr>
      <vt:lpstr>10.  Introduce Null Object</vt:lpstr>
      <vt:lpstr>11.  Replace Error Code with Exception</vt:lpstr>
      <vt:lpstr>12.  Replace Exception with Test</vt:lpstr>
      <vt:lpstr>13.  Nested Conditional with Guard</vt:lpstr>
      <vt:lpstr>14.  Replace Parameter with Explicit Method</vt:lpstr>
      <vt:lpstr>15.  Replace Temp with Query</vt:lpstr>
      <vt:lpstr>16. Rename Variable or Method</vt:lpstr>
      <vt:lpstr>Preguntas?</vt:lpstr>
      <vt:lpstr>Recursos</vt:lpstr>
      <vt:lpstr>PowerPoint Presentation</vt:lpstr>
    </vt:vector>
  </TitlesOfParts>
  <Manager>&lt;Content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Federico García</dc:creator>
  <cp:keywords>presentacion lagash;corporativa;microbloggin;SharePoint</cp:keywords>
  <dc:description>Template: _x000d_
Formatting: _x000d_
Event Date: _x000d_
Event Location: _x000d_
Audience Type:</dc:description>
  <cp:lastModifiedBy>Juan Pablo Touron</cp:lastModifiedBy>
  <cp:revision>168</cp:revision>
  <dcterms:created xsi:type="dcterms:W3CDTF">2015-10-29T23:00:10Z</dcterms:created>
  <dcterms:modified xsi:type="dcterms:W3CDTF">2019-07-23T01:35:24Z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0x010100EAA0FA0930C4CA4E82C0F88B6A39C864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SharedWithUsers">
    <vt:lpwstr>37;#Ana Cristina Montero;#38;#Federico García;#39;#Santiago Jiménez;#40;#Maximiliano Déboli;#41;#javier arguello;#42;#Brian Teper;#43;#Gastón Real;#44;#Matías Lacave;#45;#Nicolas Pechersky;#46;#Julian Zuluaga;#9;#Jorge Garau;#47;#Gabriel García de la Torr</vt:lpwstr>
  </property>
</Properties>
</file>